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Roboto" panose="02000000000000000000" pitchFamily="2" charset="0"/>
      <p:regular r:id="rId22"/>
      <p:bold r:id="rId23"/>
      <p:italic r:id="rId24"/>
      <p:boldItalic r:id="rId25"/>
    </p:embeddedFont>
    <p:embeddedFont>
      <p:font typeface="Twinkl" panose="02000000000000000000" pitchFamily="2" charset="77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B835"/>
    <a:srgbClr val="9DA86A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0" autoAdjust="0"/>
    <p:restoredTop sz="94660"/>
  </p:normalViewPr>
  <p:slideViewPr>
    <p:cSldViewPr snapToGrid="0" showGuides="1">
      <p:cViewPr varScale="1">
        <p:scale>
          <a:sx n="223" d="100"/>
          <a:sy n="223" d="100"/>
        </p:scale>
        <p:origin x="3320" y="17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F6DB34-8644-0D35-EF0C-A839D7813255}"/>
              </a:ext>
            </a:extLst>
          </p:cNvPr>
          <p:cNvSpPr txBox="1"/>
          <p:nvPr userDrawn="1"/>
        </p:nvSpPr>
        <p:spPr>
          <a:xfrm>
            <a:off x="8133047" y="5653660"/>
            <a:ext cx="1062067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Illustrated by: </a:t>
            </a:r>
            <a:r>
              <a:rPr lang="en-US" sz="60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Mikyo</a:t>
            </a:r>
            <a:r>
              <a:rPr lang="en-US" sz="6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Noh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1221093" y="478895"/>
            <a:ext cx="745618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DF4C5BC-608B-1FCC-997D-FCA07432D621}"/>
              </a:ext>
            </a:extLst>
          </p:cNvPr>
          <p:cNvSpPr/>
          <p:nvPr userDrawn="1"/>
        </p:nvSpPr>
        <p:spPr>
          <a:xfrm>
            <a:off x="0" y="1"/>
            <a:ext cx="1130221" cy="6858000"/>
          </a:xfrm>
          <a:prstGeom prst="rect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BCC5EF3-25B0-9724-5C10-6F03848F1CF9}"/>
              </a:ext>
            </a:extLst>
          </p:cNvPr>
          <p:cNvSpPr txBox="1"/>
          <p:nvPr userDrawn="1"/>
        </p:nvSpPr>
        <p:spPr>
          <a:xfrm>
            <a:off x="34076" y="6599582"/>
            <a:ext cx="1062067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Illustrated by: </a:t>
            </a:r>
            <a:r>
              <a:rPr lang="en-US" sz="60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Mikyo</a:t>
            </a:r>
            <a:r>
              <a:rPr lang="en-US" sz="6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Noh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227463" y="6063595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A512333-DF4E-4672-BBAE-922DC8784C66}"/>
              </a:ext>
            </a:extLst>
          </p:cNvPr>
          <p:cNvSpPr txBox="1"/>
          <p:nvPr userDrawn="1"/>
        </p:nvSpPr>
        <p:spPr>
          <a:xfrm>
            <a:off x="8076253" y="56796"/>
            <a:ext cx="1062067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Illustrated by: </a:t>
            </a:r>
            <a:r>
              <a:rPr lang="en-US" sz="60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Mikyo</a:t>
            </a:r>
            <a:r>
              <a:rPr lang="en-US" sz="6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Noh</a:t>
            </a: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27876" y="1058813"/>
            <a:ext cx="7166226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27876" y="2320874"/>
            <a:ext cx="7166226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EFB7DBF-9678-D7D7-96D9-BEEDC328D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7" y="290248"/>
            <a:ext cx="1642108" cy="1642108"/>
          </a:xfrm>
          <a:prstGeom prst="rect">
            <a:avLst/>
          </a:prstGeom>
        </p:spPr>
      </p:pic>
      <p:grpSp>
        <p:nvGrpSpPr>
          <p:cNvPr id="16" name="1 A">
            <a:extLst>
              <a:ext uri="{FF2B5EF4-FFF2-40B4-BE49-F238E27FC236}">
                <a16:creationId xmlns:a16="http://schemas.microsoft.com/office/drawing/2014/main" id="{1D34EAA4-20A6-2CB2-A186-7C457636A46E}"/>
              </a:ext>
            </a:extLst>
          </p:cNvPr>
          <p:cNvGrpSpPr/>
          <p:nvPr/>
        </p:nvGrpSpPr>
        <p:grpSpPr>
          <a:xfrm>
            <a:off x="1623060" y="1954403"/>
            <a:ext cx="6439454" cy="1165860"/>
            <a:chOff x="1623060" y="1954403"/>
            <a:chExt cx="6439454" cy="116586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B5F34C02-FB34-4786-07A1-3D9F86AF6170}"/>
                </a:ext>
              </a:extLst>
            </p:cNvPr>
            <p:cNvSpPr/>
            <p:nvPr/>
          </p:nvSpPr>
          <p:spPr>
            <a:xfrm>
              <a:off x="1835852" y="2018134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BE6A779-FE90-8BDB-D570-38714C156428}"/>
                </a:ext>
              </a:extLst>
            </p:cNvPr>
            <p:cNvSpPr/>
            <p:nvPr/>
          </p:nvSpPr>
          <p:spPr>
            <a:xfrm>
              <a:off x="2948940" y="23306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1916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AA45397-DEB7-1BA1-471E-DCD707570480}"/>
                </a:ext>
              </a:extLst>
            </p:cNvPr>
            <p:cNvSpPr/>
            <p:nvPr/>
          </p:nvSpPr>
          <p:spPr>
            <a:xfrm>
              <a:off x="1623060" y="195440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A</a:t>
              </a:r>
            </a:p>
          </p:txBody>
        </p:sp>
      </p:grpSp>
      <p:grpSp>
        <p:nvGrpSpPr>
          <p:cNvPr id="17" name="1 B">
            <a:extLst>
              <a:ext uri="{FF2B5EF4-FFF2-40B4-BE49-F238E27FC236}">
                <a16:creationId xmlns:a16="http://schemas.microsoft.com/office/drawing/2014/main" id="{61034620-6511-E1DE-B623-49CE60AB1F22}"/>
              </a:ext>
            </a:extLst>
          </p:cNvPr>
          <p:cNvGrpSpPr/>
          <p:nvPr/>
        </p:nvGrpSpPr>
        <p:grpSpPr>
          <a:xfrm>
            <a:off x="1623060" y="3364923"/>
            <a:ext cx="6439454" cy="1165860"/>
            <a:chOff x="1623060" y="3364923"/>
            <a:chExt cx="6439454" cy="1165860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115748EE-CCE9-EBEE-F543-04D0693B1DC3}"/>
                </a:ext>
              </a:extLst>
            </p:cNvPr>
            <p:cNvSpPr/>
            <p:nvPr/>
          </p:nvSpPr>
          <p:spPr>
            <a:xfrm>
              <a:off x="1835852" y="3450701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7274DCA-083D-E712-153E-A80947F81B9E}"/>
                </a:ext>
              </a:extLst>
            </p:cNvPr>
            <p:cNvSpPr/>
            <p:nvPr/>
          </p:nvSpPr>
          <p:spPr>
            <a:xfrm>
              <a:off x="2948940" y="3763187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1926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78C6686-381B-19CC-5725-0D84A576DAE0}"/>
                </a:ext>
              </a:extLst>
            </p:cNvPr>
            <p:cNvSpPr/>
            <p:nvPr/>
          </p:nvSpPr>
          <p:spPr>
            <a:xfrm>
              <a:off x="1623060" y="336492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B</a:t>
              </a:r>
            </a:p>
          </p:txBody>
        </p:sp>
      </p:grpSp>
      <p:grpSp>
        <p:nvGrpSpPr>
          <p:cNvPr id="18" name="1 C">
            <a:extLst>
              <a:ext uri="{FF2B5EF4-FFF2-40B4-BE49-F238E27FC236}">
                <a16:creationId xmlns:a16="http://schemas.microsoft.com/office/drawing/2014/main" id="{A783F1DB-4983-71A1-6151-AA61AEA48D39}"/>
              </a:ext>
            </a:extLst>
          </p:cNvPr>
          <p:cNvGrpSpPr/>
          <p:nvPr/>
        </p:nvGrpSpPr>
        <p:grpSpPr>
          <a:xfrm>
            <a:off x="1623060" y="4799257"/>
            <a:ext cx="6439454" cy="1165860"/>
            <a:chOff x="1623060" y="4799257"/>
            <a:chExt cx="6439454" cy="1165860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165D73E6-A630-7C18-95F4-EC4679F8ECB7}"/>
                </a:ext>
              </a:extLst>
            </p:cNvPr>
            <p:cNvSpPr/>
            <p:nvPr/>
          </p:nvSpPr>
          <p:spPr>
            <a:xfrm>
              <a:off x="1835852" y="4885035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B94AA87-277B-3502-C9B5-099BF2C428AF}"/>
                </a:ext>
              </a:extLst>
            </p:cNvPr>
            <p:cNvSpPr/>
            <p:nvPr/>
          </p:nvSpPr>
          <p:spPr>
            <a:xfrm>
              <a:off x="2948940" y="51975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1936</a:t>
              </a:r>
              <a:endParaRPr lang="en-GB" sz="2800" dirty="0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A378AA7-BEAD-7368-E13C-A2CAF968BFC8}"/>
                </a:ext>
              </a:extLst>
            </p:cNvPr>
            <p:cNvSpPr/>
            <p:nvPr/>
          </p:nvSpPr>
          <p:spPr>
            <a:xfrm>
              <a:off x="1623060" y="4799257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C</a:t>
              </a:r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F785E1C0-6A25-A28A-CA69-54D6535961FA}"/>
              </a:ext>
            </a:extLst>
          </p:cNvPr>
          <p:cNvSpPr/>
          <p:nvPr/>
        </p:nvSpPr>
        <p:spPr>
          <a:xfrm>
            <a:off x="1623060" y="195440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A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96CAB66-2510-68A5-97F9-917BE062046B}"/>
              </a:ext>
            </a:extLst>
          </p:cNvPr>
          <p:cNvSpPr/>
          <p:nvPr/>
        </p:nvSpPr>
        <p:spPr>
          <a:xfrm>
            <a:off x="1623060" y="336492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C291E3C-4448-944E-80CD-DFA4714F5089}"/>
              </a:ext>
            </a:extLst>
          </p:cNvPr>
          <p:cNvSpPr/>
          <p:nvPr/>
        </p:nvSpPr>
        <p:spPr>
          <a:xfrm>
            <a:off x="1623060" y="4799257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C</a:t>
            </a:r>
          </a:p>
        </p:txBody>
      </p:sp>
      <p:sp>
        <p:nvSpPr>
          <p:cNvPr id="25" name="Nex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403EF6B-8E58-B169-1159-1D5F1B64AD49}"/>
              </a:ext>
            </a:extLst>
          </p:cNvPr>
          <p:cNvSpPr/>
          <p:nvPr/>
        </p:nvSpPr>
        <p:spPr>
          <a:xfrm>
            <a:off x="8241016" y="5806440"/>
            <a:ext cx="314325" cy="468630"/>
          </a:xfrm>
          <a:prstGeom prst="chevron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1210505-DAD9-FDD9-1D57-3013E3ED4240}"/>
              </a:ext>
            </a:extLst>
          </p:cNvPr>
          <p:cNvSpPr/>
          <p:nvPr/>
        </p:nvSpPr>
        <p:spPr>
          <a:xfrm>
            <a:off x="2295524" y="926636"/>
            <a:ext cx="6174106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b="1" dirty="0">
                <a:solidFill>
                  <a:srgbClr val="E9B835"/>
                </a:solidFill>
              </a:rPr>
              <a:t>1. </a:t>
            </a:r>
            <a:r>
              <a:rPr lang="en-GB" sz="2400" dirty="0"/>
              <a:t>What year was David Attenborough born?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4BE33"/>
                                      </p:to>
                                    </p:animClr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EFB7DBF-9678-D7D7-96D9-BEEDC328D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7" y="290248"/>
            <a:ext cx="1642108" cy="1642108"/>
          </a:xfrm>
          <a:prstGeom prst="rect">
            <a:avLst/>
          </a:prstGeom>
        </p:spPr>
      </p:pic>
      <p:grpSp>
        <p:nvGrpSpPr>
          <p:cNvPr id="16" name="1 A">
            <a:extLst>
              <a:ext uri="{FF2B5EF4-FFF2-40B4-BE49-F238E27FC236}">
                <a16:creationId xmlns:a16="http://schemas.microsoft.com/office/drawing/2014/main" id="{1D34EAA4-20A6-2CB2-A186-7C457636A46E}"/>
              </a:ext>
            </a:extLst>
          </p:cNvPr>
          <p:cNvGrpSpPr/>
          <p:nvPr/>
        </p:nvGrpSpPr>
        <p:grpSpPr>
          <a:xfrm>
            <a:off x="1623060" y="1954403"/>
            <a:ext cx="6439454" cy="1165860"/>
            <a:chOff x="1623060" y="1954403"/>
            <a:chExt cx="6439454" cy="116586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B5F34C02-FB34-4786-07A1-3D9F86AF6170}"/>
                </a:ext>
              </a:extLst>
            </p:cNvPr>
            <p:cNvSpPr/>
            <p:nvPr/>
          </p:nvSpPr>
          <p:spPr>
            <a:xfrm>
              <a:off x="1835852" y="2018134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BE6A779-FE90-8BDB-D570-38714C156428}"/>
                </a:ext>
              </a:extLst>
            </p:cNvPr>
            <p:cNvSpPr/>
            <p:nvPr/>
          </p:nvSpPr>
          <p:spPr>
            <a:xfrm>
              <a:off x="2948940" y="2350118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feathers and shells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AA45397-DEB7-1BA1-471E-DCD707570480}"/>
                </a:ext>
              </a:extLst>
            </p:cNvPr>
            <p:cNvSpPr/>
            <p:nvPr/>
          </p:nvSpPr>
          <p:spPr>
            <a:xfrm>
              <a:off x="1623060" y="195440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A</a:t>
              </a:r>
            </a:p>
          </p:txBody>
        </p:sp>
      </p:grpSp>
      <p:grpSp>
        <p:nvGrpSpPr>
          <p:cNvPr id="17" name="1 B">
            <a:extLst>
              <a:ext uri="{FF2B5EF4-FFF2-40B4-BE49-F238E27FC236}">
                <a16:creationId xmlns:a16="http://schemas.microsoft.com/office/drawing/2014/main" id="{61034620-6511-E1DE-B623-49CE60AB1F22}"/>
              </a:ext>
            </a:extLst>
          </p:cNvPr>
          <p:cNvGrpSpPr/>
          <p:nvPr/>
        </p:nvGrpSpPr>
        <p:grpSpPr>
          <a:xfrm>
            <a:off x="1623060" y="3364923"/>
            <a:ext cx="6439454" cy="1165860"/>
            <a:chOff x="1623060" y="3364923"/>
            <a:chExt cx="6439454" cy="1165860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115748EE-CCE9-EBEE-F543-04D0693B1DC3}"/>
                </a:ext>
              </a:extLst>
            </p:cNvPr>
            <p:cNvSpPr/>
            <p:nvPr/>
          </p:nvSpPr>
          <p:spPr>
            <a:xfrm>
              <a:off x="1835852" y="3450701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7274DCA-083D-E712-153E-A80947F81B9E}"/>
                </a:ext>
              </a:extLst>
            </p:cNvPr>
            <p:cNvSpPr/>
            <p:nvPr/>
          </p:nvSpPr>
          <p:spPr>
            <a:xfrm>
              <a:off x="2948940" y="3763187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insects and birds’ eggs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78C6686-381B-19CC-5725-0D84A576DAE0}"/>
                </a:ext>
              </a:extLst>
            </p:cNvPr>
            <p:cNvSpPr/>
            <p:nvPr/>
          </p:nvSpPr>
          <p:spPr>
            <a:xfrm>
              <a:off x="1623060" y="336492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B</a:t>
              </a:r>
            </a:p>
          </p:txBody>
        </p:sp>
      </p:grpSp>
      <p:grpSp>
        <p:nvGrpSpPr>
          <p:cNvPr id="18" name="1 C">
            <a:extLst>
              <a:ext uri="{FF2B5EF4-FFF2-40B4-BE49-F238E27FC236}">
                <a16:creationId xmlns:a16="http://schemas.microsoft.com/office/drawing/2014/main" id="{A783F1DB-4983-71A1-6151-AA61AEA48D39}"/>
              </a:ext>
            </a:extLst>
          </p:cNvPr>
          <p:cNvGrpSpPr/>
          <p:nvPr/>
        </p:nvGrpSpPr>
        <p:grpSpPr>
          <a:xfrm>
            <a:off x="1623060" y="4799257"/>
            <a:ext cx="6439454" cy="1165860"/>
            <a:chOff x="1623060" y="4799257"/>
            <a:chExt cx="6439454" cy="1165860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165D73E6-A630-7C18-95F4-EC4679F8ECB7}"/>
                </a:ext>
              </a:extLst>
            </p:cNvPr>
            <p:cNvSpPr/>
            <p:nvPr/>
          </p:nvSpPr>
          <p:spPr>
            <a:xfrm>
              <a:off x="1835852" y="4885035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B94AA87-277B-3502-C9B5-099BF2C428AF}"/>
                </a:ext>
              </a:extLst>
            </p:cNvPr>
            <p:cNvSpPr/>
            <p:nvPr/>
          </p:nvSpPr>
          <p:spPr>
            <a:xfrm>
              <a:off x="2948940" y="51975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birds’ eggs and fossils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A378AA7-BEAD-7368-E13C-A2CAF968BFC8}"/>
                </a:ext>
              </a:extLst>
            </p:cNvPr>
            <p:cNvSpPr/>
            <p:nvPr/>
          </p:nvSpPr>
          <p:spPr>
            <a:xfrm>
              <a:off x="1623060" y="4799257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C</a:t>
              </a:r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F785E1C0-6A25-A28A-CA69-54D6535961FA}"/>
              </a:ext>
            </a:extLst>
          </p:cNvPr>
          <p:cNvSpPr/>
          <p:nvPr/>
        </p:nvSpPr>
        <p:spPr>
          <a:xfrm>
            <a:off x="1623060" y="195440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A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96CAB66-2510-68A5-97F9-917BE062046B}"/>
              </a:ext>
            </a:extLst>
          </p:cNvPr>
          <p:cNvSpPr/>
          <p:nvPr/>
        </p:nvSpPr>
        <p:spPr>
          <a:xfrm>
            <a:off x="1623060" y="336492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C291E3C-4448-944E-80CD-DFA4714F5089}"/>
              </a:ext>
            </a:extLst>
          </p:cNvPr>
          <p:cNvSpPr/>
          <p:nvPr/>
        </p:nvSpPr>
        <p:spPr>
          <a:xfrm>
            <a:off x="1623060" y="4799257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C</a:t>
            </a:r>
          </a:p>
        </p:txBody>
      </p:sp>
      <p:sp>
        <p:nvSpPr>
          <p:cNvPr id="25" name="Nex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403EF6B-8E58-B169-1159-1D5F1B64AD49}"/>
              </a:ext>
            </a:extLst>
          </p:cNvPr>
          <p:cNvSpPr/>
          <p:nvPr/>
        </p:nvSpPr>
        <p:spPr>
          <a:xfrm>
            <a:off x="8241016" y="5806440"/>
            <a:ext cx="314325" cy="468630"/>
          </a:xfrm>
          <a:prstGeom prst="chevron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67EA7E-1B95-A67D-6542-807A34EA6291}"/>
              </a:ext>
            </a:extLst>
          </p:cNvPr>
          <p:cNvSpPr/>
          <p:nvPr/>
        </p:nvSpPr>
        <p:spPr>
          <a:xfrm>
            <a:off x="2295524" y="921815"/>
            <a:ext cx="594549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b="1" dirty="0">
                <a:solidFill>
                  <a:srgbClr val="E9B835"/>
                </a:solidFill>
              </a:rPr>
              <a:t>2. </a:t>
            </a:r>
            <a:r>
              <a:rPr lang="en-GB" sz="2400" dirty="0"/>
              <a:t>What did David like to collect as a child?</a:t>
            </a:r>
          </a:p>
        </p:txBody>
      </p:sp>
    </p:spTree>
    <p:extLst>
      <p:ext uri="{BB962C8B-B14F-4D97-AF65-F5344CB8AC3E}">
        <p14:creationId xmlns:p14="http://schemas.microsoft.com/office/powerpoint/2010/main" val="3596659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4BE33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EFB7DBF-9678-D7D7-96D9-BEEDC328D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7" y="290248"/>
            <a:ext cx="1642108" cy="1642108"/>
          </a:xfrm>
          <a:prstGeom prst="rect">
            <a:avLst/>
          </a:prstGeom>
        </p:spPr>
      </p:pic>
      <p:grpSp>
        <p:nvGrpSpPr>
          <p:cNvPr id="16" name="1 A">
            <a:extLst>
              <a:ext uri="{FF2B5EF4-FFF2-40B4-BE49-F238E27FC236}">
                <a16:creationId xmlns:a16="http://schemas.microsoft.com/office/drawing/2014/main" id="{1D34EAA4-20A6-2CB2-A186-7C457636A46E}"/>
              </a:ext>
            </a:extLst>
          </p:cNvPr>
          <p:cNvGrpSpPr/>
          <p:nvPr/>
        </p:nvGrpSpPr>
        <p:grpSpPr>
          <a:xfrm>
            <a:off x="1623060" y="1954403"/>
            <a:ext cx="6439454" cy="1165860"/>
            <a:chOff x="1623060" y="1954403"/>
            <a:chExt cx="6439454" cy="116586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B5F34C02-FB34-4786-07A1-3D9F86AF6170}"/>
                </a:ext>
              </a:extLst>
            </p:cNvPr>
            <p:cNvSpPr/>
            <p:nvPr/>
          </p:nvSpPr>
          <p:spPr>
            <a:xfrm>
              <a:off x="1835852" y="2018134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BE6A779-FE90-8BDB-D570-38714C156428}"/>
                </a:ext>
              </a:extLst>
            </p:cNvPr>
            <p:cNvSpPr/>
            <p:nvPr/>
          </p:nvSpPr>
          <p:spPr>
            <a:xfrm>
              <a:off x="2948940" y="23306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Cambridge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AA45397-DEB7-1BA1-471E-DCD707570480}"/>
                </a:ext>
              </a:extLst>
            </p:cNvPr>
            <p:cNvSpPr/>
            <p:nvPr/>
          </p:nvSpPr>
          <p:spPr>
            <a:xfrm>
              <a:off x="1623060" y="195440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A</a:t>
              </a:r>
            </a:p>
          </p:txBody>
        </p:sp>
      </p:grpSp>
      <p:grpSp>
        <p:nvGrpSpPr>
          <p:cNvPr id="17" name="1 B">
            <a:extLst>
              <a:ext uri="{FF2B5EF4-FFF2-40B4-BE49-F238E27FC236}">
                <a16:creationId xmlns:a16="http://schemas.microsoft.com/office/drawing/2014/main" id="{61034620-6511-E1DE-B623-49CE60AB1F22}"/>
              </a:ext>
            </a:extLst>
          </p:cNvPr>
          <p:cNvGrpSpPr/>
          <p:nvPr/>
        </p:nvGrpSpPr>
        <p:grpSpPr>
          <a:xfrm>
            <a:off x="1623060" y="3364923"/>
            <a:ext cx="6439454" cy="1165860"/>
            <a:chOff x="1623060" y="3364923"/>
            <a:chExt cx="6439454" cy="1165860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115748EE-CCE9-EBEE-F543-04D0693B1DC3}"/>
                </a:ext>
              </a:extLst>
            </p:cNvPr>
            <p:cNvSpPr/>
            <p:nvPr/>
          </p:nvSpPr>
          <p:spPr>
            <a:xfrm>
              <a:off x="1835852" y="3450701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7274DCA-083D-E712-153E-A80947F81B9E}"/>
                </a:ext>
              </a:extLst>
            </p:cNvPr>
            <p:cNvSpPr/>
            <p:nvPr/>
          </p:nvSpPr>
          <p:spPr>
            <a:xfrm>
              <a:off x="2948940" y="3763187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Oxford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78C6686-381B-19CC-5725-0D84A576DAE0}"/>
                </a:ext>
              </a:extLst>
            </p:cNvPr>
            <p:cNvSpPr/>
            <p:nvPr/>
          </p:nvSpPr>
          <p:spPr>
            <a:xfrm>
              <a:off x="1623060" y="336492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B</a:t>
              </a:r>
            </a:p>
          </p:txBody>
        </p:sp>
      </p:grpSp>
      <p:grpSp>
        <p:nvGrpSpPr>
          <p:cNvPr id="18" name="1 C">
            <a:extLst>
              <a:ext uri="{FF2B5EF4-FFF2-40B4-BE49-F238E27FC236}">
                <a16:creationId xmlns:a16="http://schemas.microsoft.com/office/drawing/2014/main" id="{A783F1DB-4983-71A1-6151-AA61AEA48D39}"/>
              </a:ext>
            </a:extLst>
          </p:cNvPr>
          <p:cNvGrpSpPr/>
          <p:nvPr/>
        </p:nvGrpSpPr>
        <p:grpSpPr>
          <a:xfrm>
            <a:off x="1623060" y="4799257"/>
            <a:ext cx="6439454" cy="1165860"/>
            <a:chOff x="1623060" y="4799257"/>
            <a:chExt cx="6439454" cy="1165860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165D73E6-A630-7C18-95F4-EC4679F8ECB7}"/>
                </a:ext>
              </a:extLst>
            </p:cNvPr>
            <p:cNvSpPr/>
            <p:nvPr/>
          </p:nvSpPr>
          <p:spPr>
            <a:xfrm>
              <a:off x="1835852" y="4885035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B94AA87-277B-3502-C9B5-099BF2C428AF}"/>
                </a:ext>
              </a:extLst>
            </p:cNvPr>
            <p:cNvSpPr/>
            <p:nvPr/>
          </p:nvSpPr>
          <p:spPr>
            <a:xfrm>
              <a:off x="2948940" y="51975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Manchester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A378AA7-BEAD-7368-E13C-A2CAF968BFC8}"/>
                </a:ext>
              </a:extLst>
            </p:cNvPr>
            <p:cNvSpPr/>
            <p:nvPr/>
          </p:nvSpPr>
          <p:spPr>
            <a:xfrm>
              <a:off x="1623060" y="4799257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C</a:t>
              </a:r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F785E1C0-6A25-A28A-CA69-54D6535961FA}"/>
              </a:ext>
            </a:extLst>
          </p:cNvPr>
          <p:cNvSpPr/>
          <p:nvPr/>
        </p:nvSpPr>
        <p:spPr>
          <a:xfrm>
            <a:off x="1623060" y="195440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A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96CAB66-2510-68A5-97F9-917BE062046B}"/>
              </a:ext>
            </a:extLst>
          </p:cNvPr>
          <p:cNvSpPr/>
          <p:nvPr/>
        </p:nvSpPr>
        <p:spPr>
          <a:xfrm>
            <a:off x="1623060" y="336492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C291E3C-4448-944E-80CD-DFA4714F5089}"/>
              </a:ext>
            </a:extLst>
          </p:cNvPr>
          <p:cNvSpPr/>
          <p:nvPr/>
        </p:nvSpPr>
        <p:spPr>
          <a:xfrm>
            <a:off x="1623060" y="4799257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C</a:t>
            </a:r>
          </a:p>
        </p:txBody>
      </p:sp>
      <p:sp>
        <p:nvSpPr>
          <p:cNvPr id="25" name="Nex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403EF6B-8E58-B169-1159-1D5F1B64AD49}"/>
              </a:ext>
            </a:extLst>
          </p:cNvPr>
          <p:cNvSpPr/>
          <p:nvPr/>
        </p:nvSpPr>
        <p:spPr>
          <a:xfrm>
            <a:off x="8241016" y="5806440"/>
            <a:ext cx="314325" cy="468630"/>
          </a:xfrm>
          <a:prstGeom prst="chevron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67EA7E-1B95-A67D-6542-807A34EA6291}"/>
              </a:ext>
            </a:extLst>
          </p:cNvPr>
          <p:cNvSpPr/>
          <p:nvPr/>
        </p:nvSpPr>
        <p:spPr>
          <a:xfrm>
            <a:off x="2295525" y="744919"/>
            <a:ext cx="576698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b="1" dirty="0">
                <a:solidFill>
                  <a:srgbClr val="E9B835"/>
                </a:solidFill>
              </a:rPr>
              <a:t>3. </a:t>
            </a:r>
            <a:r>
              <a:rPr lang="en-GB" sz="2400" dirty="0"/>
              <a:t>Where did David go to study when he finished school?</a:t>
            </a:r>
          </a:p>
        </p:txBody>
      </p:sp>
    </p:spTree>
    <p:extLst>
      <p:ext uri="{BB962C8B-B14F-4D97-AF65-F5344CB8AC3E}">
        <p14:creationId xmlns:p14="http://schemas.microsoft.com/office/powerpoint/2010/main" val="3921108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4BE33"/>
                                      </p:to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EFB7DBF-9678-D7D7-96D9-BEEDC328D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7" y="290248"/>
            <a:ext cx="1642108" cy="1642108"/>
          </a:xfrm>
          <a:prstGeom prst="rect">
            <a:avLst/>
          </a:prstGeom>
        </p:spPr>
      </p:pic>
      <p:grpSp>
        <p:nvGrpSpPr>
          <p:cNvPr id="16" name="1 A">
            <a:extLst>
              <a:ext uri="{FF2B5EF4-FFF2-40B4-BE49-F238E27FC236}">
                <a16:creationId xmlns:a16="http://schemas.microsoft.com/office/drawing/2014/main" id="{1D34EAA4-20A6-2CB2-A186-7C457636A46E}"/>
              </a:ext>
            </a:extLst>
          </p:cNvPr>
          <p:cNvGrpSpPr/>
          <p:nvPr/>
        </p:nvGrpSpPr>
        <p:grpSpPr>
          <a:xfrm>
            <a:off x="1623060" y="1954403"/>
            <a:ext cx="6439454" cy="1165860"/>
            <a:chOff x="1623060" y="1954403"/>
            <a:chExt cx="6439454" cy="116586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B5F34C02-FB34-4786-07A1-3D9F86AF6170}"/>
                </a:ext>
              </a:extLst>
            </p:cNvPr>
            <p:cNvSpPr/>
            <p:nvPr/>
          </p:nvSpPr>
          <p:spPr>
            <a:xfrm>
              <a:off x="1835852" y="2018134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BE6A779-FE90-8BDB-D570-38714C156428}"/>
                </a:ext>
              </a:extLst>
            </p:cNvPr>
            <p:cNvSpPr/>
            <p:nvPr/>
          </p:nvSpPr>
          <p:spPr>
            <a:xfrm>
              <a:off x="2948940" y="23306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ITV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AA45397-DEB7-1BA1-471E-DCD707570480}"/>
                </a:ext>
              </a:extLst>
            </p:cNvPr>
            <p:cNvSpPr/>
            <p:nvPr/>
          </p:nvSpPr>
          <p:spPr>
            <a:xfrm>
              <a:off x="1623060" y="195440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A</a:t>
              </a:r>
            </a:p>
          </p:txBody>
        </p:sp>
      </p:grpSp>
      <p:grpSp>
        <p:nvGrpSpPr>
          <p:cNvPr id="17" name="1 B">
            <a:extLst>
              <a:ext uri="{FF2B5EF4-FFF2-40B4-BE49-F238E27FC236}">
                <a16:creationId xmlns:a16="http://schemas.microsoft.com/office/drawing/2014/main" id="{61034620-6511-E1DE-B623-49CE60AB1F22}"/>
              </a:ext>
            </a:extLst>
          </p:cNvPr>
          <p:cNvGrpSpPr/>
          <p:nvPr/>
        </p:nvGrpSpPr>
        <p:grpSpPr>
          <a:xfrm>
            <a:off x="1623060" y="3364923"/>
            <a:ext cx="6439454" cy="1165860"/>
            <a:chOff x="1623060" y="3364923"/>
            <a:chExt cx="6439454" cy="1165860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115748EE-CCE9-EBEE-F543-04D0693B1DC3}"/>
                </a:ext>
              </a:extLst>
            </p:cNvPr>
            <p:cNvSpPr/>
            <p:nvPr/>
          </p:nvSpPr>
          <p:spPr>
            <a:xfrm>
              <a:off x="1835852" y="3450701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7274DCA-083D-E712-153E-A80947F81B9E}"/>
                </a:ext>
              </a:extLst>
            </p:cNvPr>
            <p:cNvSpPr/>
            <p:nvPr/>
          </p:nvSpPr>
          <p:spPr>
            <a:xfrm>
              <a:off x="2948940" y="3763187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BBC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78C6686-381B-19CC-5725-0D84A576DAE0}"/>
                </a:ext>
              </a:extLst>
            </p:cNvPr>
            <p:cNvSpPr/>
            <p:nvPr/>
          </p:nvSpPr>
          <p:spPr>
            <a:xfrm>
              <a:off x="1623060" y="336492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B</a:t>
              </a:r>
            </a:p>
          </p:txBody>
        </p:sp>
      </p:grpSp>
      <p:grpSp>
        <p:nvGrpSpPr>
          <p:cNvPr id="18" name="1 C">
            <a:extLst>
              <a:ext uri="{FF2B5EF4-FFF2-40B4-BE49-F238E27FC236}">
                <a16:creationId xmlns:a16="http://schemas.microsoft.com/office/drawing/2014/main" id="{A783F1DB-4983-71A1-6151-AA61AEA48D39}"/>
              </a:ext>
            </a:extLst>
          </p:cNvPr>
          <p:cNvGrpSpPr/>
          <p:nvPr/>
        </p:nvGrpSpPr>
        <p:grpSpPr>
          <a:xfrm>
            <a:off x="1623060" y="4799257"/>
            <a:ext cx="6439454" cy="1165860"/>
            <a:chOff x="1623060" y="4799257"/>
            <a:chExt cx="6439454" cy="1165860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165D73E6-A630-7C18-95F4-EC4679F8ECB7}"/>
                </a:ext>
              </a:extLst>
            </p:cNvPr>
            <p:cNvSpPr/>
            <p:nvPr/>
          </p:nvSpPr>
          <p:spPr>
            <a:xfrm>
              <a:off x="1835852" y="4885035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B94AA87-277B-3502-C9B5-099BF2C428AF}"/>
                </a:ext>
              </a:extLst>
            </p:cNvPr>
            <p:cNvSpPr/>
            <p:nvPr/>
          </p:nvSpPr>
          <p:spPr>
            <a:xfrm>
              <a:off x="2948940" y="51975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Channel 4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A378AA7-BEAD-7368-E13C-A2CAF968BFC8}"/>
                </a:ext>
              </a:extLst>
            </p:cNvPr>
            <p:cNvSpPr/>
            <p:nvPr/>
          </p:nvSpPr>
          <p:spPr>
            <a:xfrm>
              <a:off x="1623060" y="4799257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C</a:t>
              </a:r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F785E1C0-6A25-A28A-CA69-54D6535961FA}"/>
              </a:ext>
            </a:extLst>
          </p:cNvPr>
          <p:cNvSpPr/>
          <p:nvPr/>
        </p:nvSpPr>
        <p:spPr>
          <a:xfrm>
            <a:off x="1623060" y="195440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A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96CAB66-2510-68A5-97F9-917BE062046B}"/>
              </a:ext>
            </a:extLst>
          </p:cNvPr>
          <p:cNvSpPr/>
          <p:nvPr/>
        </p:nvSpPr>
        <p:spPr>
          <a:xfrm>
            <a:off x="1623060" y="336492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C291E3C-4448-944E-80CD-DFA4714F5089}"/>
              </a:ext>
            </a:extLst>
          </p:cNvPr>
          <p:cNvSpPr/>
          <p:nvPr/>
        </p:nvSpPr>
        <p:spPr>
          <a:xfrm>
            <a:off x="1623060" y="4799257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C</a:t>
            </a:r>
          </a:p>
        </p:txBody>
      </p:sp>
      <p:sp>
        <p:nvSpPr>
          <p:cNvPr id="25" name="Nex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403EF6B-8E58-B169-1159-1D5F1B64AD49}"/>
              </a:ext>
            </a:extLst>
          </p:cNvPr>
          <p:cNvSpPr/>
          <p:nvPr/>
        </p:nvSpPr>
        <p:spPr>
          <a:xfrm>
            <a:off x="8241016" y="5806440"/>
            <a:ext cx="314325" cy="468630"/>
          </a:xfrm>
          <a:prstGeom prst="chevron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67EA7E-1B95-A67D-6542-807A34EA6291}"/>
              </a:ext>
            </a:extLst>
          </p:cNvPr>
          <p:cNvSpPr/>
          <p:nvPr/>
        </p:nvSpPr>
        <p:spPr>
          <a:xfrm>
            <a:off x="2295523" y="744919"/>
            <a:ext cx="603123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b="1" dirty="0">
                <a:solidFill>
                  <a:srgbClr val="E9B835"/>
                </a:solidFill>
              </a:rPr>
              <a:t>4. </a:t>
            </a:r>
            <a:r>
              <a:rPr lang="en-GB" sz="2400" dirty="0"/>
              <a:t>What TV station did David work on </a:t>
            </a:r>
            <a:br>
              <a:rPr lang="en-GB" sz="2400" dirty="0"/>
            </a:br>
            <a:r>
              <a:rPr lang="en-GB" sz="2400" dirty="0"/>
              <a:t>when he returned from the Royal Navy?</a:t>
            </a:r>
          </a:p>
        </p:txBody>
      </p:sp>
    </p:spTree>
    <p:extLst>
      <p:ext uri="{BB962C8B-B14F-4D97-AF65-F5344CB8AC3E}">
        <p14:creationId xmlns:p14="http://schemas.microsoft.com/office/powerpoint/2010/main" val="3995206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4BE33"/>
                                      </p:to>
                                    </p:animClr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EFB7DBF-9678-D7D7-96D9-BEEDC328D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7" y="290248"/>
            <a:ext cx="1642108" cy="1642108"/>
          </a:xfrm>
          <a:prstGeom prst="rect">
            <a:avLst/>
          </a:prstGeom>
        </p:spPr>
      </p:pic>
      <p:grpSp>
        <p:nvGrpSpPr>
          <p:cNvPr id="16" name="1 A">
            <a:extLst>
              <a:ext uri="{FF2B5EF4-FFF2-40B4-BE49-F238E27FC236}">
                <a16:creationId xmlns:a16="http://schemas.microsoft.com/office/drawing/2014/main" id="{1D34EAA4-20A6-2CB2-A186-7C457636A46E}"/>
              </a:ext>
            </a:extLst>
          </p:cNvPr>
          <p:cNvGrpSpPr/>
          <p:nvPr/>
        </p:nvGrpSpPr>
        <p:grpSpPr>
          <a:xfrm>
            <a:off x="1623060" y="1954403"/>
            <a:ext cx="6439454" cy="1165860"/>
            <a:chOff x="1623060" y="1954403"/>
            <a:chExt cx="6439454" cy="116586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B5F34C02-FB34-4786-07A1-3D9F86AF6170}"/>
                </a:ext>
              </a:extLst>
            </p:cNvPr>
            <p:cNvSpPr/>
            <p:nvPr/>
          </p:nvSpPr>
          <p:spPr>
            <a:xfrm>
              <a:off x="1835852" y="2018134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BE6A779-FE90-8BDB-D570-38714C156428}"/>
                </a:ext>
              </a:extLst>
            </p:cNvPr>
            <p:cNvSpPr/>
            <p:nvPr/>
          </p:nvSpPr>
          <p:spPr>
            <a:xfrm>
              <a:off x="2948940" y="23306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Zoo Adventure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AA45397-DEB7-1BA1-471E-DCD707570480}"/>
                </a:ext>
              </a:extLst>
            </p:cNvPr>
            <p:cNvSpPr/>
            <p:nvPr/>
          </p:nvSpPr>
          <p:spPr>
            <a:xfrm>
              <a:off x="1623060" y="195440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A</a:t>
              </a:r>
            </a:p>
          </p:txBody>
        </p:sp>
      </p:grpSp>
      <p:grpSp>
        <p:nvGrpSpPr>
          <p:cNvPr id="17" name="1 B">
            <a:extLst>
              <a:ext uri="{FF2B5EF4-FFF2-40B4-BE49-F238E27FC236}">
                <a16:creationId xmlns:a16="http://schemas.microsoft.com/office/drawing/2014/main" id="{61034620-6511-E1DE-B623-49CE60AB1F22}"/>
              </a:ext>
            </a:extLst>
          </p:cNvPr>
          <p:cNvGrpSpPr/>
          <p:nvPr/>
        </p:nvGrpSpPr>
        <p:grpSpPr>
          <a:xfrm>
            <a:off x="1623060" y="3364923"/>
            <a:ext cx="6439454" cy="1165860"/>
            <a:chOff x="1623060" y="3364923"/>
            <a:chExt cx="6439454" cy="1165860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115748EE-CCE9-EBEE-F543-04D0693B1DC3}"/>
                </a:ext>
              </a:extLst>
            </p:cNvPr>
            <p:cNvSpPr/>
            <p:nvPr/>
          </p:nvSpPr>
          <p:spPr>
            <a:xfrm>
              <a:off x="1835852" y="3450701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7274DCA-083D-E712-153E-A80947F81B9E}"/>
                </a:ext>
              </a:extLst>
            </p:cNvPr>
            <p:cNvSpPr/>
            <p:nvPr/>
          </p:nvSpPr>
          <p:spPr>
            <a:xfrm>
              <a:off x="2948940" y="3763187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Zoo Explorer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78C6686-381B-19CC-5725-0D84A576DAE0}"/>
                </a:ext>
              </a:extLst>
            </p:cNvPr>
            <p:cNvSpPr/>
            <p:nvPr/>
          </p:nvSpPr>
          <p:spPr>
            <a:xfrm>
              <a:off x="1623060" y="336492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B</a:t>
              </a:r>
            </a:p>
          </p:txBody>
        </p:sp>
      </p:grpSp>
      <p:grpSp>
        <p:nvGrpSpPr>
          <p:cNvPr id="18" name="1 C">
            <a:extLst>
              <a:ext uri="{FF2B5EF4-FFF2-40B4-BE49-F238E27FC236}">
                <a16:creationId xmlns:a16="http://schemas.microsoft.com/office/drawing/2014/main" id="{A783F1DB-4983-71A1-6151-AA61AEA48D39}"/>
              </a:ext>
            </a:extLst>
          </p:cNvPr>
          <p:cNvGrpSpPr/>
          <p:nvPr/>
        </p:nvGrpSpPr>
        <p:grpSpPr>
          <a:xfrm>
            <a:off x="1623060" y="4799257"/>
            <a:ext cx="6439454" cy="1165860"/>
            <a:chOff x="1623060" y="4799257"/>
            <a:chExt cx="6439454" cy="1165860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165D73E6-A630-7C18-95F4-EC4679F8ECB7}"/>
                </a:ext>
              </a:extLst>
            </p:cNvPr>
            <p:cNvSpPr/>
            <p:nvPr/>
          </p:nvSpPr>
          <p:spPr>
            <a:xfrm>
              <a:off x="1835852" y="4885035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B94AA87-277B-3502-C9B5-099BF2C428AF}"/>
                </a:ext>
              </a:extLst>
            </p:cNvPr>
            <p:cNvSpPr/>
            <p:nvPr/>
          </p:nvSpPr>
          <p:spPr>
            <a:xfrm>
              <a:off x="2948940" y="51975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Zoo Quest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A378AA7-BEAD-7368-E13C-A2CAF968BFC8}"/>
                </a:ext>
              </a:extLst>
            </p:cNvPr>
            <p:cNvSpPr/>
            <p:nvPr/>
          </p:nvSpPr>
          <p:spPr>
            <a:xfrm>
              <a:off x="1623060" y="4799257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C</a:t>
              </a:r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F785E1C0-6A25-A28A-CA69-54D6535961FA}"/>
              </a:ext>
            </a:extLst>
          </p:cNvPr>
          <p:cNvSpPr/>
          <p:nvPr/>
        </p:nvSpPr>
        <p:spPr>
          <a:xfrm>
            <a:off x="1623060" y="195440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A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96CAB66-2510-68A5-97F9-917BE062046B}"/>
              </a:ext>
            </a:extLst>
          </p:cNvPr>
          <p:cNvSpPr/>
          <p:nvPr/>
        </p:nvSpPr>
        <p:spPr>
          <a:xfrm>
            <a:off x="1623060" y="336492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C291E3C-4448-944E-80CD-DFA4714F5089}"/>
              </a:ext>
            </a:extLst>
          </p:cNvPr>
          <p:cNvSpPr/>
          <p:nvPr/>
        </p:nvSpPr>
        <p:spPr>
          <a:xfrm>
            <a:off x="1623060" y="4799257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C</a:t>
            </a:r>
          </a:p>
        </p:txBody>
      </p:sp>
      <p:sp>
        <p:nvSpPr>
          <p:cNvPr id="25" name="Nex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403EF6B-8E58-B169-1159-1D5F1B64AD49}"/>
              </a:ext>
            </a:extLst>
          </p:cNvPr>
          <p:cNvSpPr/>
          <p:nvPr/>
        </p:nvSpPr>
        <p:spPr>
          <a:xfrm>
            <a:off x="8241016" y="5806440"/>
            <a:ext cx="314325" cy="468630"/>
          </a:xfrm>
          <a:prstGeom prst="chevron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67EA7E-1B95-A67D-6542-807A34EA6291}"/>
              </a:ext>
            </a:extLst>
          </p:cNvPr>
          <p:cNvSpPr/>
          <p:nvPr/>
        </p:nvSpPr>
        <p:spPr>
          <a:xfrm>
            <a:off x="2295523" y="744919"/>
            <a:ext cx="603123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b="1" dirty="0">
                <a:solidFill>
                  <a:srgbClr val="E9B835"/>
                </a:solidFill>
              </a:rPr>
              <a:t>5. </a:t>
            </a:r>
            <a:r>
              <a:rPr lang="en-GB" sz="2400" dirty="0"/>
              <a:t>What was the name of the series David launched in 1954?</a:t>
            </a:r>
          </a:p>
        </p:txBody>
      </p:sp>
    </p:spTree>
    <p:extLst>
      <p:ext uri="{BB962C8B-B14F-4D97-AF65-F5344CB8AC3E}">
        <p14:creationId xmlns:p14="http://schemas.microsoft.com/office/powerpoint/2010/main" val="4259265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4BE33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EFB7DBF-9678-D7D7-96D9-BEEDC328D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7" y="290248"/>
            <a:ext cx="1642108" cy="1642108"/>
          </a:xfrm>
          <a:prstGeom prst="rect">
            <a:avLst/>
          </a:prstGeom>
        </p:spPr>
      </p:pic>
      <p:grpSp>
        <p:nvGrpSpPr>
          <p:cNvPr id="16" name="1 A">
            <a:extLst>
              <a:ext uri="{FF2B5EF4-FFF2-40B4-BE49-F238E27FC236}">
                <a16:creationId xmlns:a16="http://schemas.microsoft.com/office/drawing/2014/main" id="{1D34EAA4-20A6-2CB2-A186-7C457636A46E}"/>
              </a:ext>
            </a:extLst>
          </p:cNvPr>
          <p:cNvGrpSpPr/>
          <p:nvPr/>
        </p:nvGrpSpPr>
        <p:grpSpPr>
          <a:xfrm>
            <a:off x="1623060" y="1954403"/>
            <a:ext cx="6439454" cy="1165860"/>
            <a:chOff x="1623060" y="1954403"/>
            <a:chExt cx="6439454" cy="116586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B5F34C02-FB34-4786-07A1-3D9F86AF6170}"/>
                </a:ext>
              </a:extLst>
            </p:cNvPr>
            <p:cNvSpPr/>
            <p:nvPr/>
          </p:nvSpPr>
          <p:spPr>
            <a:xfrm>
              <a:off x="1835852" y="2018134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BE6A779-FE90-8BDB-D570-38714C156428}"/>
                </a:ext>
              </a:extLst>
            </p:cNvPr>
            <p:cNvSpPr/>
            <p:nvPr/>
          </p:nvSpPr>
          <p:spPr>
            <a:xfrm>
              <a:off x="2948940" y="23306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to study anthropology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AA45397-DEB7-1BA1-471E-DCD707570480}"/>
                </a:ext>
              </a:extLst>
            </p:cNvPr>
            <p:cNvSpPr/>
            <p:nvPr/>
          </p:nvSpPr>
          <p:spPr>
            <a:xfrm>
              <a:off x="1623060" y="195440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A</a:t>
              </a:r>
            </a:p>
          </p:txBody>
        </p:sp>
      </p:grpSp>
      <p:grpSp>
        <p:nvGrpSpPr>
          <p:cNvPr id="17" name="1 B">
            <a:extLst>
              <a:ext uri="{FF2B5EF4-FFF2-40B4-BE49-F238E27FC236}">
                <a16:creationId xmlns:a16="http://schemas.microsoft.com/office/drawing/2014/main" id="{61034620-6511-E1DE-B623-49CE60AB1F22}"/>
              </a:ext>
            </a:extLst>
          </p:cNvPr>
          <p:cNvGrpSpPr/>
          <p:nvPr/>
        </p:nvGrpSpPr>
        <p:grpSpPr>
          <a:xfrm>
            <a:off x="1623060" y="3364923"/>
            <a:ext cx="6439454" cy="1165860"/>
            <a:chOff x="1623060" y="3364923"/>
            <a:chExt cx="6439454" cy="1165860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115748EE-CCE9-EBEE-F543-04D0693B1DC3}"/>
                </a:ext>
              </a:extLst>
            </p:cNvPr>
            <p:cNvSpPr/>
            <p:nvPr/>
          </p:nvSpPr>
          <p:spPr>
            <a:xfrm>
              <a:off x="1835852" y="3450701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7274DCA-083D-E712-153E-A80947F81B9E}"/>
                </a:ext>
              </a:extLst>
            </p:cNvPr>
            <p:cNvSpPr/>
            <p:nvPr/>
          </p:nvSpPr>
          <p:spPr>
            <a:xfrm>
              <a:off x="2948940" y="3763187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to study maths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78C6686-381B-19CC-5725-0D84A576DAE0}"/>
                </a:ext>
              </a:extLst>
            </p:cNvPr>
            <p:cNvSpPr/>
            <p:nvPr/>
          </p:nvSpPr>
          <p:spPr>
            <a:xfrm>
              <a:off x="1623060" y="336492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B</a:t>
              </a:r>
            </a:p>
          </p:txBody>
        </p:sp>
      </p:grpSp>
      <p:grpSp>
        <p:nvGrpSpPr>
          <p:cNvPr id="18" name="1 C">
            <a:extLst>
              <a:ext uri="{FF2B5EF4-FFF2-40B4-BE49-F238E27FC236}">
                <a16:creationId xmlns:a16="http://schemas.microsoft.com/office/drawing/2014/main" id="{A783F1DB-4983-71A1-6151-AA61AEA48D39}"/>
              </a:ext>
            </a:extLst>
          </p:cNvPr>
          <p:cNvGrpSpPr/>
          <p:nvPr/>
        </p:nvGrpSpPr>
        <p:grpSpPr>
          <a:xfrm>
            <a:off x="1623060" y="4799257"/>
            <a:ext cx="6439454" cy="1165860"/>
            <a:chOff x="1623060" y="4799257"/>
            <a:chExt cx="6439454" cy="1165860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165D73E6-A630-7C18-95F4-EC4679F8ECB7}"/>
                </a:ext>
              </a:extLst>
            </p:cNvPr>
            <p:cNvSpPr/>
            <p:nvPr/>
          </p:nvSpPr>
          <p:spPr>
            <a:xfrm>
              <a:off x="1835852" y="4885035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B94AA87-277B-3502-C9B5-099BF2C428AF}"/>
                </a:ext>
              </a:extLst>
            </p:cNvPr>
            <p:cNvSpPr/>
            <p:nvPr/>
          </p:nvSpPr>
          <p:spPr>
            <a:xfrm>
              <a:off x="2948940" y="51975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to study science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A378AA7-BEAD-7368-E13C-A2CAF968BFC8}"/>
                </a:ext>
              </a:extLst>
            </p:cNvPr>
            <p:cNvSpPr/>
            <p:nvPr/>
          </p:nvSpPr>
          <p:spPr>
            <a:xfrm>
              <a:off x="1623060" y="4799257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C</a:t>
              </a:r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F785E1C0-6A25-A28A-CA69-54D6535961FA}"/>
              </a:ext>
            </a:extLst>
          </p:cNvPr>
          <p:cNvSpPr/>
          <p:nvPr/>
        </p:nvSpPr>
        <p:spPr>
          <a:xfrm>
            <a:off x="1623060" y="195440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A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96CAB66-2510-68A5-97F9-917BE062046B}"/>
              </a:ext>
            </a:extLst>
          </p:cNvPr>
          <p:cNvSpPr/>
          <p:nvPr/>
        </p:nvSpPr>
        <p:spPr>
          <a:xfrm>
            <a:off x="1623060" y="336492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C291E3C-4448-944E-80CD-DFA4714F5089}"/>
              </a:ext>
            </a:extLst>
          </p:cNvPr>
          <p:cNvSpPr/>
          <p:nvPr/>
        </p:nvSpPr>
        <p:spPr>
          <a:xfrm>
            <a:off x="1623060" y="4799257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C</a:t>
            </a:r>
          </a:p>
        </p:txBody>
      </p:sp>
      <p:sp>
        <p:nvSpPr>
          <p:cNvPr id="25" name="Nex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403EF6B-8E58-B169-1159-1D5F1B64AD49}"/>
              </a:ext>
            </a:extLst>
          </p:cNvPr>
          <p:cNvSpPr/>
          <p:nvPr/>
        </p:nvSpPr>
        <p:spPr>
          <a:xfrm>
            <a:off x="8241016" y="5806440"/>
            <a:ext cx="314325" cy="468630"/>
          </a:xfrm>
          <a:prstGeom prst="chevron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67EA7E-1B95-A67D-6542-807A34EA6291}"/>
              </a:ext>
            </a:extLst>
          </p:cNvPr>
          <p:cNvSpPr/>
          <p:nvPr/>
        </p:nvSpPr>
        <p:spPr>
          <a:xfrm>
            <a:off x="2325052" y="921815"/>
            <a:ext cx="6031231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b="1" dirty="0">
                <a:solidFill>
                  <a:srgbClr val="E9B835"/>
                </a:solidFill>
              </a:rPr>
              <a:t>6. </a:t>
            </a:r>
            <a:r>
              <a:rPr lang="en-GB" sz="2400" dirty="0"/>
              <a:t>Why did David leave the BBC?</a:t>
            </a:r>
          </a:p>
        </p:txBody>
      </p:sp>
    </p:spTree>
    <p:extLst>
      <p:ext uri="{BB962C8B-B14F-4D97-AF65-F5344CB8AC3E}">
        <p14:creationId xmlns:p14="http://schemas.microsoft.com/office/powerpoint/2010/main" val="3744218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4BE33"/>
                                      </p:to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EFB7DBF-9678-D7D7-96D9-BEEDC328D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7" y="290248"/>
            <a:ext cx="1642108" cy="1642108"/>
          </a:xfrm>
          <a:prstGeom prst="rect">
            <a:avLst/>
          </a:prstGeom>
        </p:spPr>
      </p:pic>
      <p:grpSp>
        <p:nvGrpSpPr>
          <p:cNvPr id="16" name="1 A">
            <a:extLst>
              <a:ext uri="{FF2B5EF4-FFF2-40B4-BE49-F238E27FC236}">
                <a16:creationId xmlns:a16="http://schemas.microsoft.com/office/drawing/2014/main" id="{1D34EAA4-20A6-2CB2-A186-7C457636A46E}"/>
              </a:ext>
            </a:extLst>
          </p:cNvPr>
          <p:cNvGrpSpPr/>
          <p:nvPr/>
        </p:nvGrpSpPr>
        <p:grpSpPr>
          <a:xfrm>
            <a:off x="1623060" y="1954403"/>
            <a:ext cx="6439454" cy="1165860"/>
            <a:chOff x="1623060" y="1954403"/>
            <a:chExt cx="6439454" cy="116586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B5F34C02-FB34-4786-07A1-3D9F86AF6170}"/>
                </a:ext>
              </a:extLst>
            </p:cNvPr>
            <p:cNvSpPr/>
            <p:nvPr/>
          </p:nvSpPr>
          <p:spPr>
            <a:xfrm>
              <a:off x="1835852" y="2018134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BE6A779-FE90-8BDB-D570-38714C156428}"/>
                </a:ext>
              </a:extLst>
            </p:cNvPr>
            <p:cNvSpPr/>
            <p:nvPr/>
          </p:nvSpPr>
          <p:spPr>
            <a:xfrm>
              <a:off x="2948940" y="23306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programs about space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AA45397-DEB7-1BA1-471E-DCD707570480}"/>
                </a:ext>
              </a:extLst>
            </p:cNvPr>
            <p:cNvSpPr/>
            <p:nvPr/>
          </p:nvSpPr>
          <p:spPr>
            <a:xfrm>
              <a:off x="1623060" y="195440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A</a:t>
              </a:r>
            </a:p>
          </p:txBody>
        </p:sp>
      </p:grpSp>
      <p:grpSp>
        <p:nvGrpSpPr>
          <p:cNvPr id="17" name="1 B">
            <a:extLst>
              <a:ext uri="{FF2B5EF4-FFF2-40B4-BE49-F238E27FC236}">
                <a16:creationId xmlns:a16="http://schemas.microsoft.com/office/drawing/2014/main" id="{61034620-6511-E1DE-B623-49CE60AB1F22}"/>
              </a:ext>
            </a:extLst>
          </p:cNvPr>
          <p:cNvGrpSpPr/>
          <p:nvPr/>
        </p:nvGrpSpPr>
        <p:grpSpPr>
          <a:xfrm>
            <a:off x="1623060" y="3364923"/>
            <a:ext cx="6439454" cy="1165860"/>
            <a:chOff x="1623060" y="3364923"/>
            <a:chExt cx="6439454" cy="1165860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115748EE-CCE9-EBEE-F543-04D0693B1DC3}"/>
                </a:ext>
              </a:extLst>
            </p:cNvPr>
            <p:cNvSpPr/>
            <p:nvPr/>
          </p:nvSpPr>
          <p:spPr>
            <a:xfrm>
              <a:off x="1835852" y="3450701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7274DCA-083D-E712-153E-A80947F81B9E}"/>
                </a:ext>
              </a:extLst>
            </p:cNvPr>
            <p:cNvSpPr/>
            <p:nvPr/>
          </p:nvSpPr>
          <p:spPr>
            <a:xfrm>
              <a:off x="2948940" y="3763187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programs about languages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78C6686-381B-19CC-5725-0D84A576DAE0}"/>
                </a:ext>
              </a:extLst>
            </p:cNvPr>
            <p:cNvSpPr/>
            <p:nvPr/>
          </p:nvSpPr>
          <p:spPr>
            <a:xfrm>
              <a:off x="1623060" y="336492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B</a:t>
              </a:r>
            </a:p>
          </p:txBody>
        </p:sp>
      </p:grpSp>
      <p:grpSp>
        <p:nvGrpSpPr>
          <p:cNvPr id="18" name="1 C">
            <a:extLst>
              <a:ext uri="{FF2B5EF4-FFF2-40B4-BE49-F238E27FC236}">
                <a16:creationId xmlns:a16="http://schemas.microsoft.com/office/drawing/2014/main" id="{A783F1DB-4983-71A1-6151-AA61AEA48D39}"/>
              </a:ext>
            </a:extLst>
          </p:cNvPr>
          <p:cNvGrpSpPr/>
          <p:nvPr/>
        </p:nvGrpSpPr>
        <p:grpSpPr>
          <a:xfrm>
            <a:off x="1623060" y="4799257"/>
            <a:ext cx="6439454" cy="1165860"/>
            <a:chOff x="1623060" y="4799257"/>
            <a:chExt cx="6439454" cy="1165860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165D73E6-A630-7C18-95F4-EC4679F8ECB7}"/>
                </a:ext>
              </a:extLst>
            </p:cNvPr>
            <p:cNvSpPr/>
            <p:nvPr/>
          </p:nvSpPr>
          <p:spPr>
            <a:xfrm>
              <a:off x="1835852" y="4885035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B94AA87-277B-3502-C9B5-099BF2C428AF}"/>
                </a:ext>
              </a:extLst>
            </p:cNvPr>
            <p:cNvSpPr/>
            <p:nvPr/>
          </p:nvSpPr>
          <p:spPr>
            <a:xfrm>
              <a:off x="2948940" y="51975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programs about nature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A378AA7-BEAD-7368-E13C-A2CAF968BFC8}"/>
                </a:ext>
              </a:extLst>
            </p:cNvPr>
            <p:cNvSpPr/>
            <p:nvPr/>
          </p:nvSpPr>
          <p:spPr>
            <a:xfrm>
              <a:off x="1623060" y="4799257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C</a:t>
              </a:r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F785E1C0-6A25-A28A-CA69-54D6535961FA}"/>
              </a:ext>
            </a:extLst>
          </p:cNvPr>
          <p:cNvSpPr/>
          <p:nvPr/>
        </p:nvSpPr>
        <p:spPr>
          <a:xfrm>
            <a:off x="1623060" y="195440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A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96CAB66-2510-68A5-97F9-917BE062046B}"/>
              </a:ext>
            </a:extLst>
          </p:cNvPr>
          <p:cNvSpPr/>
          <p:nvPr/>
        </p:nvSpPr>
        <p:spPr>
          <a:xfrm>
            <a:off x="1623060" y="336492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C291E3C-4448-944E-80CD-DFA4714F5089}"/>
              </a:ext>
            </a:extLst>
          </p:cNvPr>
          <p:cNvSpPr/>
          <p:nvPr/>
        </p:nvSpPr>
        <p:spPr>
          <a:xfrm>
            <a:off x="1623060" y="4799257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C</a:t>
            </a:r>
          </a:p>
        </p:txBody>
      </p:sp>
      <p:sp>
        <p:nvSpPr>
          <p:cNvPr id="25" name="Nex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403EF6B-8E58-B169-1159-1D5F1B64AD49}"/>
              </a:ext>
            </a:extLst>
          </p:cNvPr>
          <p:cNvSpPr/>
          <p:nvPr/>
        </p:nvSpPr>
        <p:spPr>
          <a:xfrm>
            <a:off x="8241016" y="5806440"/>
            <a:ext cx="314325" cy="468630"/>
          </a:xfrm>
          <a:prstGeom prst="chevron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67EA7E-1B95-A67D-6542-807A34EA6291}"/>
              </a:ext>
            </a:extLst>
          </p:cNvPr>
          <p:cNvSpPr/>
          <p:nvPr/>
        </p:nvSpPr>
        <p:spPr>
          <a:xfrm>
            <a:off x="2295523" y="744919"/>
            <a:ext cx="603123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b="1" dirty="0">
                <a:solidFill>
                  <a:srgbClr val="E9B835"/>
                </a:solidFill>
              </a:rPr>
              <a:t>7. </a:t>
            </a:r>
            <a:r>
              <a:rPr lang="en-GB" sz="2400" dirty="0"/>
              <a:t>What kind of programs did David make when he returned to the BBC?</a:t>
            </a:r>
          </a:p>
        </p:txBody>
      </p:sp>
    </p:spTree>
    <p:extLst>
      <p:ext uri="{BB962C8B-B14F-4D97-AF65-F5344CB8AC3E}">
        <p14:creationId xmlns:p14="http://schemas.microsoft.com/office/powerpoint/2010/main" val="105739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4BE33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EFB7DBF-9678-D7D7-96D9-BEEDC328D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7" y="290248"/>
            <a:ext cx="1642108" cy="1642108"/>
          </a:xfrm>
          <a:prstGeom prst="rect">
            <a:avLst/>
          </a:prstGeom>
        </p:spPr>
      </p:pic>
      <p:grpSp>
        <p:nvGrpSpPr>
          <p:cNvPr id="16" name="1 A">
            <a:extLst>
              <a:ext uri="{FF2B5EF4-FFF2-40B4-BE49-F238E27FC236}">
                <a16:creationId xmlns:a16="http://schemas.microsoft.com/office/drawing/2014/main" id="{1D34EAA4-20A6-2CB2-A186-7C457636A46E}"/>
              </a:ext>
            </a:extLst>
          </p:cNvPr>
          <p:cNvGrpSpPr/>
          <p:nvPr/>
        </p:nvGrpSpPr>
        <p:grpSpPr>
          <a:xfrm>
            <a:off x="1623060" y="1954403"/>
            <a:ext cx="6439454" cy="1165860"/>
            <a:chOff x="1623060" y="1954403"/>
            <a:chExt cx="6439454" cy="116586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B5F34C02-FB34-4786-07A1-3D9F86AF6170}"/>
                </a:ext>
              </a:extLst>
            </p:cNvPr>
            <p:cNvSpPr/>
            <p:nvPr/>
          </p:nvSpPr>
          <p:spPr>
            <a:xfrm>
              <a:off x="1835852" y="2018134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BE6A779-FE90-8BDB-D570-38714C156428}"/>
                </a:ext>
              </a:extLst>
            </p:cNvPr>
            <p:cNvSpPr/>
            <p:nvPr/>
          </p:nvSpPr>
          <p:spPr>
            <a:xfrm>
              <a:off x="2948940" y="23306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life on Mars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AA45397-DEB7-1BA1-471E-DCD707570480}"/>
                </a:ext>
              </a:extLst>
            </p:cNvPr>
            <p:cNvSpPr/>
            <p:nvPr/>
          </p:nvSpPr>
          <p:spPr>
            <a:xfrm>
              <a:off x="1623060" y="195440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A</a:t>
              </a:r>
            </a:p>
          </p:txBody>
        </p:sp>
      </p:grpSp>
      <p:grpSp>
        <p:nvGrpSpPr>
          <p:cNvPr id="17" name="1 B">
            <a:extLst>
              <a:ext uri="{FF2B5EF4-FFF2-40B4-BE49-F238E27FC236}">
                <a16:creationId xmlns:a16="http://schemas.microsoft.com/office/drawing/2014/main" id="{61034620-6511-E1DE-B623-49CE60AB1F22}"/>
              </a:ext>
            </a:extLst>
          </p:cNvPr>
          <p:cNvGrpSpPr/>
          <p:nvPr/>
        </p:nvGrpSpPr>
        <p:grpSpPr>
          <a:xfrm>
            <a:off x="1623060" y="3364923"/>
            <a:ext cx="6439454" cy="1165860"/>
            <a:chOff x="1623060" y="3364923"/>
            <a:chExt cx="6439454" cy="1165860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115748EE-CCE9-EBEE-F543-04D0693B1DC3}"/>
                </a:ext>
              </a:extLst>
            </p:cNvPr>
            <p:cNvSpPr/>
            <p:nvPr/>
          </p:nvSpPr>
          <p:spPr>
            <a:xfrm>
              <a:off x="1835852" y="3450701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7274DCA-083D-E712-153E-A80947F81B9E}"/>
                </a:ext>
              </a:extLst>
            </p:cNvPr>
            <p:cNvSpPr/>
            <p:nvPr/>
          </p:nvSpPr>
          <p:spPr>
            <a:xfrm>
              <a:off x="2948940" y="3763187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life on Earth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78C6686-381B-19CC-5725-0D84A576DAE0}"/>
                </a:ext>
              </a:extLst>
            </p:cNvPr>
            <p:cNvSpPr/>
            <p:nvPr/>
          </p:nvSpPr>
          <p:spPr>
            <a:xfrm>
              <a:off x="1623060" y="336492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B</a:t>
              </a:r>
            </a:p>
          </p:txBody>
        </p:sp>
      </p:grpSp>
      <p:grpSp>
        <p:nvGrpSpPr>
          <p:cNvPr id="18" name="1 C">
            <a:extLst>
              <a:ext uri="{FF2B5EF4-FFF2-40B4-BE49-F238E27FC236}">
                <a16:creationId xmlns:a16="http://schemas.microsoft.com/office/drawing/2014/main" id="{A783F1DB-4983-71A1-6151-AA61AEA48D39}"/>
              </a:ext>
            </a:extLst>
          </p:cNvPr>
          <p:cNvGrpSpPr/>
          <p:nvPr/>
        </p:nvGrpSpPr>
        <p:grpSpPr>
          <a:xfrm>
            <a:off x="1623060" y="4799257"/>
            <a:ext cx="6439454" cy="1165860"/>
            <a:chOff x="1623060" y="4799257"/>
            <a:chExt cx="6439454" cy="1165860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165D73E6-A630-7C18-95F4-EC4679F8ECB7}"/>
                </a:ext>
              </a:extLst>
            </p:cNvPr>
            <p:cNvSpPr/>
            <p:nvPr/>
          </p:nvSpPr>
          <p:spPr>
            <a:xfrm>
              <a:off x="1835852" y="4885035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B94AA87-277B-3502-C9B5-099BF2C428AF}"/>
                </a:ext>
              </a:extLst>
            </p:cNvPr>
            <p:cNvSpPr/>
            <p:nvPr/>
          </p:nvSpPr>
          <p:spPr>
            <a:xfrm>
              <a:off x="2948940" y="51975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life on the moon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A378AA7-BEAD-7368-E13C-A2CAF968BFC8}"/>
                </a:ext>
              </a:extLst>
            </p:cNvPr>
            <p:cNvSpPr/>
            <p:nvPr/>
          </p:nvSpPr>
          <p:spPr>
            <a:xfrm>
              <a:off x="1623060" y="4799257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C</a:t>
              </a:r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F785E1C0-6A25-A28A-CA69-54D6535961FA}"/>
              </a:ext>
            </a:extLst>
          </p:cNvPr>
          <p:cNvSpPr/>
          <p:nvPr/>
        </p:nvSpPr>
        <p:spPr>
          <a:xfrm>
            <a:off x="1623060" y="195440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A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96CAB66-2510-68A5-97F9-917BE062046B}"/>
              </a:ext>
            </a:extLst>
          </p:cNvPr>
          <p:cNvSpPr/>
          <p:nvPr/>
        </p:nvSpPr>
        <p:spPr>
          <a:xfrm>
            <a:off x="1623060" y="336492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C291E3C-4448-944E-80CD-DFA4714F5089}"/>
              </a:ext>
            </a:extLst>
          </p:cNvPr>
          <p:cNvSpPr/>
          <p:nvPr/>
        </p:nvSpPr>
        <p:spPr>
          <a:xfrm>
            <a:off x="1623060" y="4799257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C</a:t>
            </a:r>
          </a:p>
        </p:txBody>
      </p:sp>
      <p:sp>
        <p:nvSpPr>
          <p:cNvPr id="25" name="Nex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403EF6B-8E58-B169-1159-1D5F1B64AD49}"/>
              </a:ext>
            </a:extLst>
          </p:cNvPr>
          <p:cNvSpPr/>
          <p:nvPr/>
        </p:nvSpPr>
        <p:spPr>
          <a:xfrm>
            <a:off x="8241016" y="5806440"/>
            <a:ext cx="314325" cy="468630"/>
          </a:xfrm>
          <a:prstGeom prst="chevron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67EA7E-1B95-A67D-6542-807A34EA6291}"/>
              </a:ext>
            </a:extLst>
          </p:cNvPr>
          <p:cNvSpPr/>
          <p:nvPr/>
        </p:nvSpPr>
        <p:spPr>
          <a:xfrm>
            <a:off x="2295523" y="744919"/>
            <a:ext cx="603123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b="1" dirty="0">
                <a:solidFill>
                  <a:srgbClr val="E9B835"/>
                </a:solidFill>
              </a:rPr>
              <a:t>8. </a:t>
            </a:r>
            <a:r>
              <a:rPr lang="en-GB" sz="2400" dirty="0"/>
              <a:t>What was David’s most successful series, with 96 episodes?</a:t>
            </a:r>
          </a:p>
        </p:txBody>
      </p:sp>
    </p:spTree>
    <p:extLst>
      <p:ext uri="{BB962C8B-B14F-4D97-AF65-F5344CB8AC3E}">
        <p14:creationId xmlns:p14="http://schemas.microsoft.com/office/powerpoint/2010/main" val="1640071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4BE33"/>
                                      </p:to>
                                    </p:animClr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EFB7DBF-9678-D7D7-96D9-BEEDC328D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7" y="290248"/>
            <a:ext cx="1642108" cy="1642108"/>
          </a:xfrm>
          <a:prstGeom prst="rect">
            <a:avLst/>
          </a:prstGeom>
        </p:spPr>
      </p:pic>
      <p:grpSp>
        <p:nvGrpSpPr>
          <p:cNvPr id="16" name="1 A">
            <a:extLst>
              <a:ext uri="{FF2B5EF4-FFF2-40B4-BE49-F238E27FC236}">
                <a16:creationId xmlns:a16="http://schemas.microsoft.com/office/drawing/2014/main" id="{1D34EAA4-20A6-2CB2-A186-7C457636A46E}"/>
              </a:ext>
            </a:extLst>
          </p:cNvPr>
          <p:cNvGrpSpPr/>
          <p:nvPr/>
        </p:nvGrpSpPr>
        <p:grpSpPr>
          <a:xfrm>
            <a:off x="1623060" y="1954403"/>
            <a:ext cx="6439454" cy="1165860"/>
            <a:chOff x="1623060" y="1954403"/>
            <a:chExt cx="6439454" cy="116586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B5F34C02-FB34-4786-07A1-3D9F86AF6170}"/>
                </a:ext>
              </a:extLst>
            </p:cNvPr>
            <p:cNvSpPr/>
            <p:nvPr/>
          </p:nvSpPr>
          <p:spPr>
            <a:xfrm>
              <a:off x="1835852" y="2018134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BE6A779-FE90-8BDB-D570-38714C156428}"/>
                </a:ext>
              </a:extLst>
            </p:cNvPr>
            <p:cNvSpPr/>
            <p:nvPr/>
          </p:nvSpPr>
          <p:spPr>
            <a:xfrm>
              <a:off x="2948940" y="23306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The environment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AA45397-DEB7-1BA1-471E-DCD707570480}"/>
                </a:ext>
              </a:extLst>
            </p:cNvPr>
            <p:cNvSpPr/>
            <p:nvPr/>
          </p:nvSpPr>
          <p:spPr>
            <a:xfrm>
              <a:off x="1623060" y="195440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A</a:t>
              </a:r>
            </a:p>
          </p:txBody>
        </p:sp>
      </p:grpSp>
      <p:grpSp>
        <p:nvGrpSpPr>
          <p:cNvPr id="17" name="1 B">
            <a:extLst>
              <a:ext uri="{FF2B5EF4-FFF2-40B4-BE49-F238E27FC236}">
                <a16:creationId xmlns:a16="http://schemas.microsoft.com/office/drawing/2014/main" id="{61034620-6511-E1DE-B623-49CE60AB1F22}"/>
              </a:ext>
            </a:extLst>
          </p:cNvPr>
          <p:cNvGrpSpPr/>
          <p:nvPr/>
        </p:nvGrpSpPr>
        <p:grpSpPr>
          <a:xfrm>
            <a:off x="1623060" y="3364923"/>
            <a:ext cx="6439454" cy="1165860"/>
            <a:chOff x="1623060" y="3364923"/>
            <a:chExt cx="6439454" cy="1165860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115748EE-CCE9-EBEE-F543-04D0693B1DC3}"/>
                </a:ext>
              </a:extLst>
            </p:cNvPr>
            <p:cNvSpPr/>
            <p:nvPr/>
          </p:nvSpPr>
          <p:spPr>
            <a:xfrm>
              <a:off x="1835852" y="3450701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7274DCA-083D-E712-153E-A80947F81B9E}"/>
                </a:ext>
              </a:extLst>
            </p:cNvPr>
            <p:cNvSpPr/>
            <p:nvPr/>
          </p:nvSpPr>
          <p:spPr>
            <a:xfrm>
              <a:off x="2948940" y="3763187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The deserts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78C6686-381B-19CC-5725-0D84A576DAE0}"/>
                </a:ext>
              </a:extLst>
            </p:cNvPr>
            <p:cNvSpPr/>
            <p:nvPr/>
          </p:nvSpPr>
          <p:spPr>
            <a:xfrm>
              <a:off x="1623060" y="336492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B</a:t>
              </a:r>
            </a:p>
          </p:txBody>
        </p:sp>
      </p:grpSp>
      <p:grpSp>
        <p:nvGrpSpPr>
          <p:cNvPr id="18" name="1 C">
            <a:extLst>
              <a:ext uri="{FF2B5EF4-FFF2-40B4-BE49-F238E27FC236}">
                <a16:creationId xmlns:a16="http://schemas.microsoft.com/office/drawing/2014/main" id="{A783F1DB-4983-71A1-6151-AA61AEA48D39}"/>
              </a:ext>
            </a:extLst>
          </p:cNvPr>
          <p:cNvGrpSpPr/>
          <p:nvPr/>
        </p:nvGrpSpPr>
        <p:grpSpPr>
          <a:xfrm>
            <a:off x="1623060" y="4799257"/>
            <a:ext cx="6439454" cy="1165860"/>
            <a:chOff x="1623060" y="4799257"/>
            <a:chExt cx="6439454" cy="1165860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165D73E6-A630-7C18-95F4-EC4679F8ECB7}"/>
                </a:ext>
              </a:extLst>
            </p:cNvPr>
            <p:cNvSpPr/>
            <p:nvPr/>
          </p:nvSpPr>
          <p:spPr>
            <a:xfrm>
              <a:off x="1835852" y="4885035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B94AA87-277B-3502-C9B5-099BF2C428AF}"/>
                </a:ext>
              </a:extLst>
            </p:cNvPr>
            <p:cNvSpPr/>
            <p:nvPr/>
          </p:nvSpPr>
          <p:spPr>
            <a:xfrm>
              <a:off x="2948940" y="51975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The oceans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A378AA7-BEAD-7368-E13C-A2CAF968BFC8}"/>
                </a:ext>
              </a:extLst>
            </p:cNvPr>
            <p:cNvSpPr/>
            <p:nvPr/>
          </p:nvSpPr>
          <p:spPr>
            <a:xfrm>
              <a:off x="1623060" y="4799257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C</a:t>
              </a:r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F785E1C0-6A25-A28A-CA69-54D6535961FA}"/>
              </a:ext>
            </a:extLst>
          </p:cNvPr>
          <p:cNvSpPr/>
          <p:nvPr/>
        </p:nvSpPr>
        <p:spPr>
          <a:xfrm>
            <a:off x="1623060" y="195440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A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96CAB66-2510-68A5-97F9-917BE062046B}"/>
              </a:ext>
            </a:extLst>
          </p:cNvPr>
          <p:cNvSpPr/>
          <p:nvPr/>
        </p:nvSpPr>
        <p:spPr>
          <a:xfrm>
            <a:off x="1623060" y="336492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C291E3C-4448-944E-80CD-DFA4714F5089}"/>
              </a:ext>
            </a:extLst>
          </p:cNvPr>
          <p:cNvSpPr/>
          <p:nvPr/>
        </p:nvSpPr>
        <p:spPr>
          <a:xfrm>
            <a:off x="1623060" y="4799257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C</a:t>
            </a:r>
          </a:p>
        </p:txBody>
      </p:sp>
      <p:sp>
        <p:nvSpPr>
          <p:cNvPr id="25" name="Nex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403EF6B-8E58-B169-1159-1D5F1B64AD49}"/>
              </a:ext>
            </a:extLst>
          </p:cNvPr>
          <p:cNvSpPr/>
          <p:nvPr/>
        </p:nvSpPr>
        <p:spPr>
          <a:xfrm>
            <a:off x="8241016" y="5806440"/>
            <a:ext cx="314325" cy="468630"/>
          </a:xfrm>
          <a:prstGeom prst="chevron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67EA7E-1B95-A67D-6542-807A34EA6291}"/>
              </a:ext>
            </a:extLst>
          </p:cNvPr>
          <p:cNvSpPr/>
          <p:nvPr/>
        </p:nvSpPr>
        <p:spPr>
          <a:xfrm>
            <a:off x="2295523" y="744919"/>
            <a:ext cx="603123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b="1" dirty="0">
                <a:solidFill>
                  <a:srgbClr val="E9B835"/>
                </a:solidFill>
              </a:rPr>
              <a:t>9. </a:t>
            </a:r>
            <a:r>
              <a:rPr lang="en-GB" sz="2400" dirty="0"/>
              <a:t>What do David’s most recent programs focus on?</a:t>
            </a:r>
          </a:p>
        </p:txBody>
      </p:sp>
    </p:spTree>
    <p:extLst>
      <p:ext uri="{BB962C8B-B14F-4D97-AF65-F5344CB8AC3E}">
        <p14:creationId xmlns:p14="http://schemas.microsoft.com/office/powerpoint/2010/main" val="228920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4BE33"/>
                                      </p:to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EFB7DBF-9678-D7D7-96D9-BEEDC328D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7" y="290248"/>
            <a:ext cx="1642108" cy="1642108"/>
          </a:xfrm>
          <a:prstGeom prst="rect">
            <a:avLst/>
          </a:prstGeom>
        </p:spPr>
      </p:pic>
      <p:grpSp>
        <p:nvGrpSpPr>
          <p:cNvPr id="16" name="1 A">
            <a:extLst>
              <a:ext uri="{FF2B5EF4-FFF2-40B4-BE49-F238E27FC236}">
                <a16:creationId xmlns:a16="http://schemas.microsoft.com/office/drawing/2014/main" id="{1D34EAA4-20A6-2CB2-A186-7C457636A46E}"/>
              </a:ext>
            </a:extLst>
          </p:cNvPr>
          <p:cNvGrpSpPr/>
          <p:nvPr/>
        </p:nvGrpSpPr>
        <p:grpSpPr>
          <a:xfrm>
            <a:off x="1623060" y="1954403"/>
            <a:ext cx="6439454" cy="1165860"/>
            <a:chOff x="1623060" y="1954403"/>
            <a:chExt cx="6439454" cy="116586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B5F34C02-FB34-4786-07A1-3D9F86AF6170}"/>
                </a:ext>
              </a:extLst>
            </p:cNvPr>
            <p:cNvSpPr/>
            <p:nvPr/>
          </p:nvSpPr>
          <p:spPr>
            <a:xfrm>
              <a:off x="1835852" y="2018134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BE6A779-FE90-8BDB-D570-38714C156428}"/>
                </a:ext>
              </a:extLst>
            </p:cNvPr>
            <p:cNvSpPr/>
            <p:nvPr/>
          </p:nvSpPr>
          <p:spPr>
            <a:xfrm>
              <a:off x="2948940" y="23306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World Animal Charity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AA45397-DEB7-1BA1-471E-DCD707570480}"/>
                </a:ext>
              </a:extLst>
            </p:cNvPr>
            <p:cNvSpPr/>
            <p:nvPr/>
          </p:nvSpPr>
          <p:spPr>
            <a:xfrm>
              <a:off x="1623060" y="195440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A</a:t>
              </a:r>
            </a:p>
          </p:txBody>
        </p:sp>
      </p:grpSp>
      <p:grpSp>
        <p:nvGrpSpPr>
          <p:cNvPr id="17" name="1 B">
            <a:extLst>
              <a:ext uri="{FF2B5EF4-FFF2-40B4-BE49-F238E27FC236}">
                <a16:creationId xmlns:a16="http://schemas.microsoft.com/office/drawing/2014/main" id="{61034620-6511-E1DE-B623-49CE60AB1F22}"/>
              </a:ext>
            </a:extLst>
          </p:cNvPr>
          <p:cNvGrpSpPr/>
          <p:nvPr/>
        </p:nvGrpSpPr>
        <p:grpSpPr>
          <a:xfrm>
            <a:off x="1623060" y="3364923"/>
            <a:ext cx="6439454" cy="1165860"/>
            <a:chOff x="1623060" y="3364923"/>
            <a:chExt cx="6439454" cy="1165860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115748EE-CCE9-EBEE-F543-04D0693B1DC3}"/>
                </a:ext>
              </a:extLst>
            </p:cNvPr>
            <p:cNvSpPr/>
            <p:nvPr/>
          </p:nvSpPr>
          <p:spPr>
            <a:xfrm>
              <a:off x="1835852" y="3450701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7274DCA-083D-E712-153E-A80947F81B9E}"/>
                </a:ext>
              </a:extLst>
            </p:cNvPr>
            <p:cNvSpPr/>
            <p:nvPr/>
          </p:nvSpPr>
          <p:spPr>
            <a:xfrm>
              <a:off x="2948940" y="3763187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World Nature Fund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78C6686-381B-19CC-5725-0D84A576DAE0}"/>
                </a:ext>
              </a:extLst>
            </p:cNvPr>
            <p:cNvSpPr/>
            <p:nvPr/>
          </p:nvSpPr>
          <p:spPr>
            <a:xfrm>
              <a:off x="1623060" y="336492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B</a:t>
              </a:r>
            </a:p>
          </p:txBody>
        </p:sp>
      </p:grpSp>
      <p:grpSp>
        <p:nvGrpSpPr>
          <p:cNvPr id="18" name="1 C">
            <a:extLst>
              <a:ext uri="{FF2B5EF4-FFF2-40B4-BE49-F238E27FC236}">
                <a16:creationId xmlns:a16="http://schemas.microsoft.com/office/drawing/2014/main" id="{A783F1DB-4983-71A1-6151-AA61AEA48D39}"/>
              </a:ext>
            </a:extLst>
          </p:cNvPr>
          <p:cNvGrpSpPr/>
          <p:nvPr/>
        </p:nvGrpSpPr>
        <p:grpSpPr>
          <a:xfrm>
            <a:off x="1623060" y="4799257"/>
            <a:ext cx="6439454" cy="1165860"/>
            <a:chOff x="1623060" y="4799257"/>
            <a:chExt cx="6439454" cy="1165860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165D73E6-A630-7C18-95F4-EC4679F8ECB7}"/>
                </a:ext>
              </a:extLst>
            </p:cNvPr>
            <p:cNvSpPr/>
            <p:nvPr/>
          </p:nvSpPr>
          <p:spPr>
            <a:xfrm>
              <a:off x="1835852" y="4885035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B94AA87-277B-3502-C9B5-099BF2C428AF}"/>
                </a:ext>
              </a:extLst>
            </p:cNvPr>
            <p:cNvSpPr/>
            <p:nvPr/>
          </p:nvSpPr>
          <p:spPr>
            <a:xfrm>
              <a:off x="2948940" y="51975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World Wildlife Fund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A378AA7-BEAD-7368-E13C-A2CAF968BFC8}"/>
                </a:ext>
              </a:extLst>
            </p:cNvPr>
            <p:cNvSpPr/>
            <p:nvPr/>
          </p:nvSpPr>
          <p:spPr>
            <a:xfrm>
              <a:off x="1623060" y="4799257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C</a:t>
              </a:r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F785E1C0-6A25-A28A-CA69-54D6535961FA}"/>
              </a:ext>
            </a:extLst>
          </p:cNvPr>
          <p:cNvSpPr/>
          <p:nvPr/>
        </p:nvSpPr>
        <p:spPr>
          <a:xfrm>
            <a:off x="1623060" y="195440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A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96CAB66-2510-68A5-97F9-917BE062046B}"/>
              </a:ext>
            </a:extLst>
          </p:cNvPr>
          <p:cNvSpPr/>
          <p:nvPr/>
        </p:nvSpPr>
        <p:spPr>
          <a:xfrm>
            <a:off x="1623060" y="336492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C291E3C-4448-944E-80CD-DFA4714F5089}"/>
              </a:ext>
            </a:extLst>
          </p:cNvPr>
          <p:cNvSpPr/>
          <p:nvPr/>
        </p:nvSpPr>
        <p:spPr>
          <a:xfrm>
            <a:off x="1623060" y="4799257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C</a:t>
            </a:r>
          </a:p>
        </p:txBody>
      </p:sp>
      <p:sp>
        <p:nvSpPr>
          <p:cNvPr id="25" name="Nex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403EF6B-8E58-B169-1159-1D5F1B64AD49}"/>
              </a:ext>
            </a:extLst>
          </p:cNvPr>
          <p:cNvSpPr/>
          <p:nvPr/>
        </p:nvSpPr>
        <p:spPr>
          <a:xfrm>
            <a:off x="8241016" y="5806440"/>
            <a:ext cx="314325" cy="468630"/>
          </a:xfrm>
          <a:prstGeom prst="chevron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67EA7E-1B95-A67D-6542-807A34EA6291}"/>
              </a:ext>
            </a:extLst>
          </p:cNvPr>
          <p:cNvSpPr/>
          <p:nvPr/>
        </p:nvSpPr>
        <p:spPr>
          <a:xfrm>
            <a:off x="2295523" y="744919"/>
            <a:ext cx="603123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b="1" dirty="0">
                <a:solidFill>
                  <a:srgbClr val="E9B835"/>
                </a:solidFill>
              </a:rPr>
              <a:t>10. </a:t>
            </a:r>
            <a:r>
              <a:rPr lang="en-GB" sz="2400" dirty="0"/>
              <a:t>What charity is David the UK ambassador for?</a:t>
            </a:r>
          </a:p>
        </p:txBody>
      </p:sp>
    </p:spTree>
    <p:extLst>
      <p:ext uri="{BB962C8B-B14F-4D97-AF65-F5344CB8AC3E}">
        <p14:creationId xmlns:p14="http://schemas.microsoft.com/office/powerpoint/2010/main" val="1665260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4BE33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EFB7DBF-9678-D7D7-96D9-BEEDC328D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7" y="290248"/>
            <a:ext cx="1642108" cy="1642108"/>
          </a:xfrm>
          <a:prstGeom prst="rect">
            <a:avLst/>
          </a:prstGeom>
        </p:spPr>
      </p:pic>
      <p:grpSp>
        <p:nvGrpSpPr>
          <p:cNvPr id="16" name="1 A">
            <a:extLst>
              <a:ext uri="{FF2B5EF4-FFF2-40B4-BE49-F238E27FC236}">
                <a16:creationId xmlns:a16="http://schemas.microsoft.com/office/drawing/2014/main" id="{1D34EAA4-20A6-2CB2-A186-7C457636A46E}"/>
              </a:ext>
            </a:extLst>
          </p:cNvPr>
          <p:cNvGrpSpPr/>
          <p:nvPr/>
        </p:nvGrpSpPr>
        <p:grpSpPr>
          <a:xfrm>
            <a:off x="1623060" y="1954403"/>
            <a:ext cx="6439454" cy="1165860"/>
            <a:chOff x="1623060" y="1954403"/>
            <a:chExt cx="6439454" cy="116586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B5F34C02-FB34-4786-07A1-3D9F86AF6170}"/>
                </a:ext>
              </a:extLst>
            </p:cNvPr>
            <p:cNvSpPr/>
            <p:nvPr/>
          </p:nvSpPr>
          <p:spPr>
            <a:xfrm>
              <a:off x="1835852" y="2018134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BE6A779-FE90-8BDB-D570-38714C156428}"/>
                </a:ext>
              </a:extLst>
            </p:cNvPr>
            <p:cNvSpPr/>
            <p:nvPr/>
          </p:nvSpPr>
          <p:spPr>
            <a:xfrm>
              <a:off x="2948940" y="23306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oil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AA45397-DEB7-1BA1-471E-DCD707570480}"/>
                </a:ext>
              </a:extLst>
            </p:cNvPr>
            <p:cNvSpPr/>
            <p:nvPr/>
          </p:nvSpPr>
          <p:spPr>
            <a:xfrm>
              <a:off x="1623060" y="195440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A</a:t>
              </a:r>
            </a:p>
          </p:txBody>
        </p:sp>
      </p:grpSp>
      <p:grpSp>
        <p:nvGrpSpPr>
          <p:cNvPr id="17" name="1 B">
            <a:extLst>
              <a:ext uri="{FF2B5EF4-FFF2-40B4-BE49-F238E27FC236}">
                <a16:creationId xmlns:a16="http://schemas.microsoft.com/office/drawing/2014/main" id="{61034620-6511-E1DE-B623-49CE60AB1F22}"/>
              </a:ext>
            </a:extLst>
          </p:cNvPr>
          <p:cNvGrpSpPr/>
          <p:nvPr/>
        </p:nvGrpSpPr>
        <p:grpSpPr>
          <a:xfrm>
            <a:off x="1623060" y="3364923"/>
            <a:ext cx="6439454" cy="1165860"/>
            <a:chOff x="1623060" y="3364923"/>
            <a:chExt cx="6439454" cy="1165860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115748EE-CCE9-EBEE-F543-04D0693B1DC3}"/>
                </a:ext>
              </a:extLst>
            </p:cNvPr>
            <p:cNvSpPr/>
            <p:nvPr/>
          </p:nvSpPr>
          <p:spPr>
            <a:xfrm>
              <a:off x="1835852" y="3450701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7274DCA-083D-E712-153E-A80947F81B9E}"/>
                </a:ext>
              </a:extLst>
            </p:cNvPr>
            <p:cNvSpPr/>
            <p:nvPr/>
          </p:nvSpPr>
          <p:spPr>
            <a:xfrm>
              <a:off x="2948940" y="3763187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climate change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78C6686-381B-19CC-5725-0D84A576DAE0}"/>
                </a:ext>
              </a:extLst>
            </p:cNvPr>
            <p:cNvSpPr/>
            <p:nvPr/>
          </p:nvSpPr>
          <p:spPr>
            <a:xfrm>
              <a:off x="1623060" y="336492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B</a:t>
              </a:r>
            </a:p>
          </p:txBody>
        </p:sp>
      </p:grpSp>
      <p:grpSp>
        <p:nvGrpSpPr>
          <p:cNvPr id="18" name="1 C">
            <a:extLst>
              <a:ext uri="{FF2B5EF4-FFF2-40B4-BE49-F238E27FC236}">
                <a16:creationId xmlns:a16="http://schemas.microsoft.com/office/drawing/2014/main" id="{A783F1DB-4983-71A1-6151-AA61AEA48D39}"/>
              </a:ext>
            </a:extLst>
          </p:cNvPr>
          <p:cNvGrpSpPr/>
          <p:nvPr/>
        </p:nvGrpSpPr>
        <p:grpSpPr>
          <a:xfrm>
            <a:off x="1623060" y="4799257"/>
            <a:ext cx="6439454" cy="1165860"/>
            <a:chOff x="1623060" y="4799257"/>
            <a:chExt cx="6439454" cy="1165860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165D73E6-A630-7C18-95F4-EC4679F8ECB7}"/>
                </a:ext>
              </a:extLst>
            </p:cNvPr>
            <p:cNvSpPr/>
            <p:nvPr/>
          </p:nvSpPr>
          <p:spPr>
            <a:xfrm>
              <a:off x="1835852" y="4885035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B94AA87-277B-3502-C9B5-099BF2C428AF}"/>
                </a:ext>
              </a:extLst>
            </p:cNvPr>
            <p:cNvSpPr/>
            <p:nvPr/>
          </p:nvSpPr>
          <p:spPr>
            <a:xfrm>
              <a:off x="2948940" y="51975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money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A378AA7-BEAD-7368-E13C-A2CAF968BFC8}"/>
                </a:ext>
              </a:extLst>
            </p:cNvPr>
            <p:cNvSpPr/>
            <p:nvPr/>
          </p:nvSpPr>
          <p:spPr>
            <a:xfrm>
              <a:off x="1623060" y="4799257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C</a:t>
              </a:r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F785E1C0-6A25-A28A-CA69-54D6535961FA}"/>
              </a:ext>
            </a:extLst>
          </p:cNvPr>
          <p:cNvSpPr/>
          <p:nvPr/>
        </p:nvSpPr>
        <p:spPr>
          <a:xfrm>
            <a:off x="1623060" y="195440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A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96CAB66-2510-68A5-97F9-917BE062046B}"/>
              </a:ext>
            </a:extLst>
          </p:cNvPr>
          <p:cNvSpPr/>
          <p:nvPr/>
        </p:nvSpPr>
        <p:spPr>
          <a:xfrm>
            <a:off x="1623060" y="336492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C291E3C-4448-944E-80CD-DFA4714F5089}"/>
              </a:ext>
            </a:extLst>
          </p:cNvPr>
          <p:cNvSpPr/>
          <p:nvPr/>
        </p:nvSpPr>
        <p:spPr>
          <a:xfrm>
            <a:off x="1623060" y="4799257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C</a:t>
            </a:r>
          </a:p>
        </p:txBody>
      </p:sp>
      <p:sp>
        <p:nvSpPr>
          <p:cNvPr id="25" name="Nex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403EF6B-8E58-B169-1159-1D5F1B64AD49}"/>
              </a:ext>
            </a:extLst>
          </p:cNvPr>
          <p:cNvSpPr/>
          <p:nvPr/>
        </p:nvSpPr>
        <p:spPr>
          <a:xfrm>
            <a:off x="8241016" y="5806440"/>
            <a:ext cx="314325" cy="468630"/>
          </a:xfrm>
          <a:prstGeom prst="chevron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67EA7E-1B95-A67D-6542-807A34EA6291}"/>
              </a:ext>
            </a:extLst>
          </p:cNvPr>
          <p:cNvSpPr/>
          <p:nvPr/>
        </p:nvSpPr>
        <p:spPr>
          <a:xfrm>
            <a:off x="2295523" y="744919"/>
            <a:ext cx="603123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b="1" dirty="0">
                <a:solidFill>
                  <a:srgbClr val="E9B835"/>
                </a:solidFill>
              </a:rPr>
              <a:t>11. </a:t>
            </a:r>
            <a:r>
              <a:rPr lang="en-GB" sz="2400" dirty="0"/>
              <a:t>What was the focus of the COP26 conference?</a:t>
            </a:r>
          </a:p>
        </p:txBody>
      </p:sp>
    </p:spTree>
    <p:extLst>
      <p:ext uri="{BB962C8B-B14F-4D97-AF65-F5344CB8AC3E}">
        <p14:creationId xmlns:p14="http://schemas.microsoft.com/office/powerpoint/2010/main" val="1158924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4BE33"/>
                                      </p:to>
                                    </p:animClr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EFB7DBF-9678-D7D7-96D9-BEEDC328D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7" y="290248"/>
            <a:ext cx="1642108" cy="1642108"/>
          </a:xfrm>
          <a:prstGeom prst="rect">
            <a:avLst/>
          </a:prstGeom>
        </p:spPr>
      </p:pic>
      <p:grpSp>
        <p:nvGrpSpPr>
          <p:cNvPr id="16" name="1 A">
            <a:extLst>
              <a:ext uri="{FF2B5EF4-FFF2-40B4-BE49-F238E27FC236}">
                <a16:creationId xmlns:a16="http://schemas.microsoft.com/office/drawing/2014/main" id="{1D34EAA4-20A6-2CB2-A186-7C457636A46E}"/>
              </a:ext>
            </a:extLst>
          </p:cNvPr>
          <p:cNvGrpSpPr/>
          <p:nvPr/>
        </p:nvGrpSpPr>
        <p:grpSpPr>
          <a:xfrm>
            <a:off x="1623060" y="1954403"/>
            <a:ext cx="6439454" cy="1165860"/>
            <a:chOff x="1623060" y="1954403"/>
            <a:chExt cx="6439454" cy="116586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B5F34C02-FB34-4786-07A1-3D9F86AF6170}"/>
                </a:ext>
              </a:extLst>
            </p:cNvPr>
            <p:cNvSpPr/>
            <p:nvPr/>
          </p:nvSpPr>
          <p:spPr>
            <a:xfrm>
              <a:off x="1835852" y="2018134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BE6A779-FE90-8BDB-D570-38714C156428}"/>
                </a:ext>
              </a:extLst>
            </p:cNvPr>
            <p:cNvSpPr/>
            <p:nvPr/>
          </p:nvSpPr>
          <p:spPr>
            <a:xfrm>
              <a:off x="2948940" y="23306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soldier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AA45397-DEB7-1BA1-471E-DCD707570480}"/>
                </a:ext>
              </a:extLst>
            </p:cNvPr>
            <p:cNvSpPr/>
            <p:nvPr/>
          </p:nvSpPr>
          <p:spPr>
            <a:xfrm>
              <a:off x="1623060" y="195440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A</a:t>
              </a:r>
            </a:p>
          </p:txBody>
        </p:sp>
      </p:grpSp>
      <p:grpSp>
        <p:nvGrpSpPr>
          <p:cNvPr id="17" name="1 B">
            <a:extLst>
              <a:ext uri="{FF2B5EF4-FFF2-40B4-BE49-F238E27FC236}">
                <a16:creationId xmlns:a16="http://schemas.microsoft.com/office/drawing/2014/main" id="{61034620-6511-E1DE-B623-49CE60AB1F22}"/>
              </a:ext>
            </a:extLst>
          </p:cNvPr>
          <p:cNvGrpSpPr/>
          <p:nvPr/>
        </p:nvGrpSpPr>
        <p:grpSpPr>
          <a:xfrm>
            <a:off x="1623060" y="3364923"/>
            <a:ext cx="6439454" cy="1165860"/>
            <a:chOff x="1623060" y="3364923"/>
            <a:chExt cx="6439454" cy="1165860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115748EE-CCE9-EBEE-F543-04D0693B1DC3}"/>
                </a:ext>
              </a:extLst>
            </p:cNvPr>
            <p:cNvSpPr/>
            <p:nvPr/>
          </p:nvSpPr>
          <p:spPr>
            <a:xfrm>
              <a:off x="1835852" y="3450701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7274DCA-083D-E712-153E-A80947F81B9E}"/>
                </a:ext>
              </a:extLst>
            </p:cNvPr>
            <p:cNvSpPr/>
            <p:nvPr/>
          </p:nvSpPr>
          <p:spPr>
            <a:xfrm>
              <a:off x="2948940" y="3763187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sailor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78C6686-381B-19CC-5725-0D84A576DAE0}"/>
                </a:ext>
              </a:extLst>
            </p:cNvPr>
            <p:cNvSpPr/>
            <p:nvPr/>
          </p:nvSpPr>
          <p:spPr>
            <a:xfrm>
              <a:off x="1623060" y="3364923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B</a:t>
              </a:r>
            </a:p>
          </p:txBody>
        </p:sp>
      </p:grpSp>
      <p:grpSp>
        <p:nvGrpSpPr>
          <p:cNvPr id="18" name="1 C">
            <a:extLst>
              <a:ext uri="{FF2B5EF4-FFF2-40B4-BE49-F238E27FC236}">
                <a16:creationId xmlns:a16="http://schemas.microsoft.com/office/drawing/2014/main" id="{A783F1DB-4983-71A1-6151-AA61AEA48D39}"/>
              </a:ext>
            </a:extLst>
          </p:cNvPr>
          <p:cNvGrpSpPr/>
          <p:nvPr/>
        </p:nvGrpSpPr>
        <p:grpSpPr>
          <a:xfrm>
            <a:off x="1623060" y="4799257"/>
            <a:ext cx="6439454" cy="1165860"/>
            <a:chOff x="1623060" y="4799257"/>
            <a:chExt cx="6439454" cy="1165860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165D73E6-A630-7C18-95F4-EC4679F8ECB7}"/>
                </a:ext>
              </a:extLst>
            </p:cNvPr>
            <p:cNvSpPr/>
            <p:nvPr/>
          </p:nvSpPr>
          <p:spPr>
            <a:xfrm>
              <a:off x="1835852" y="4885035"/>
              <a:ext cx="6226662" cy="994306"/>
            </a:xfrm>
            <a:prstGeom prst="roundRect">
              <a:avLst>
                <a:gd name="adj" fmla="val 50000"/>
              </a:avLst>
            </a:prstGeom>
            <a:solidFill>
              <a:srgbClr val="9DA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B94AA87-277B-3502-C9B5-099BF2C428AF}"/>
                </a:ext>
              </a:extLst>
            </p:cNvPr>
            <p:cNvSpPr/>
            <p:nvPr/>
          </p:nvSpPr>
          <p:spPr>
            <a:xfrm>
              <a:off x="2948940" y="5197521"/>
              <a:ext cx="4783456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2400" dirty="0"/>
                <a:t>student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A378AA7-BEAD-7368-E13C-A2CAF968BFC8}"/>
                </a:ext>
              </a:extLst>
            </p:cNvPr>
            <p:cNvSpPr/>
            <p:nvPr/>
          </p:nvSpPr>
          <p:spPr>
            <a:xfrm>
              <a:off x="1623060" y="4799257"/>
              <a:ext cx="1165860" cy="1165860"/>
            </a:xfrm>
            <a:prstGeom prst="ellipse">
              <a:avLst/>
            </a:prstGeom>
            <a:solidFill>
              <a:srgbClr val="E9B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C</a:t>
              </a:r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F785E1C0-6A25-A28A-CA69-54D6535961FA}"/>
              </a:ext>
            </a:extLst>
          </p:cNvPr>
          <p:cNvSpPr/>
          <p:nvPr/>
        </p:nvSpPr>
        <p:spPr>
          <a:xfrm>
            <a:off x="1623060" y="195440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A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96CAB66-2510-68A5-97F9-917BE062046B}"/>
              </a:ext>
            </a:extLst>
          </p:cNvPr>
          <p:cNvSpPr/>
          <p:nvPr/>
        </p:nvSpPr>
        <p:spPr>
          <a:xfrm>
            <a:off x="1623060" y="3364923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B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C291E3C-4448-944E-80CD-DFA4714F5089}"/>
              </a:ext>
            </a:extLst>
          </p:cNvPr>
          <p:cNvSpPr/>
          <p:nvPr/>
        </p:nvSpPr>
        <p:spPr>
          <a:xfrm>
            <a:off x="1623060" y="4799257"/>
            <a:ext cx="1165860" cy="1165860"/>
          </a:xfrm>
          <a:prstGeom prst="ellipse">
            <a:avLst/>
          </a:prstGeom>
          <a:solidFill>
            <a:srgbClr val="E9B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C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67EA7E-1B95-A67D-6542-807A34EA6291}"/>
              </a:ext>
            </a:extLst>
          </p:cNvPr>
          <p:cNvSpPr/>
          <p:nvPr/>
        </p:nvSpPr>
        <p:spPr>
          <a:xfrm>
            <a:off x="2295523" y="744919"/>
            <a:ext cx="603123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b="1" dirty="0">
                <a:solidFill>
                  <a:srgbClr val="E9B835"/>
                </a:solidFill>
              </a:rPr>
              <a:t>12. </a:t>
            </a:r>
            <a:r>
              <a:rPr lang="en-GB" sz="2400" dirty="0"/>
              <a:t>Which of the following is a job David has </a:t>
            </a:r>
            <a:r>
              <a:rPr lang="en-GB" sz="2400" b="1" dirty="0"/>
              <a:t>not</a:t>
            </a:r>
            <a:r>
              <a:rPr lang="en-GB" sz="2400" dirty="0"/>
              <a:t> had?</a:t>
            </a:r>
          </a:p>
        </p:txBody>
      </p:sp>
    </p:spTree>
    <p:extLst>
      <p:ext uri="{BB962C8B-B14F-4D97-AF65-F5344CB8AC3E}">
        <p14:creationId xmlns:p14="http://schemas.microsoft.com/office/powerpoint/2010/main" val="4093821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4BE33"/>
                                      </p:to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1C3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5209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1348</TotalTime>
  <Words>302</Words>
  <Application>Microsoft Macintosh PowerPoint</Application>
  <PresentationFormat>On-screen Show (4:3)</PresentationFormat>
  <Paragraphs>120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Roboto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Matthew Ridsdale</dc:creator>
  <cp:lastModifiedBy>Twinkl Twinkl</cp:lastModifiedBy>
  <cp:revision>21</cp:revision>
  <dcterms:created xsi:type="dcterms:W3CDTF">2019-06-05T08:15:39Z</dcterms:created>
  <dcterms:modified xsi:type="dcterms:W3CDTF">2022-07-21T08:11:36Z</dcterms:modified>
</cp:coreProperties>
</file>