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3" r:id="rId3"/>
    <p:sldId id="264" r:id="rId4"/>
    <p:sldId id="316" r:id="rId5"/>
    <p:sldId id="289" r:id="rId6"/>
    <p:sldId id="295" r:id="rId7"/>
    <p:sldId id="317" r:id="rId8"/>
    <p:sldId id="318" r:id="rId9"/>
    <p:sldId id="290" r:id="rId10"/>
    <p:sldId id="296" r:id="rId11"/>
    <p:sldId id="319" r:id="rId12"/>
    <p:sldId id="306" r:id="rId13"/>
    <p:sldId id="320" r:id="rId14"/>
    <p:sldId id="291" r:id="rId15"/>
    <p:sldId id="297" r:id="rId16"/>
    <p:sldId id="292" r:id="rId17"/>
    <p:sldId id="322" r:id="rId18"/>
    <p:sldId id="323" r:id="rId19"/>
    <p:sldId id="324" r:id="rId20"/>
    <p:sldId id="321" r:id="rId21"/>
    <p:sldId id="298" r:id="rId22"/>
    <p:sldId id="293" r:id="rId23"/>
    <p:sldId id="325" r:id="rId24"/>
    <p:sldId id="326" r:id="rId25"/>
  </p:sldIdLst>
  <p:sldSz cx="9144000" cy="6858000" type="screen4x3"/>
  <p:notesSz cx="6858000" cy="9144000"/>
  <p:embeddedFontLst>
    <p:embeddedFont>
      <p:font typeface="Twinkl" panose="020B0604020202020204" charset="0"/>
      <p:regular r:id="rId28"/>
      <p:bold r:id="rId29"/>
    </p:embeddedFont>
    <p:embeddedFont>
      <p:font typeface="Tuffy" panose="020B0603060100000000" charset="0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Sassoon Infant Rg" panose="02000503030000020003" charset="0"/>
      <p:regular r:id="rId38"/>
      <p:bold r:id="rId39"/>
    </p:embeddedFont>
    <p:embeddedFont>
      <p:font typeface="Twinkl SemiBold" charset="0"/>
      <p:bold r:id="rId4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115"/>
    <a:srgbClr val="2DB6BC"/>
    <a:srgbClr val="8D358B"/>
    <a:srgbClr val="DE1E5A"/>
    <a:srgbClr val="00A8E9"/>
    <a:srgbClr val="FAFCFE"/>
    <a:srgbClr val="FAB001"/>
    <a:srgbClr val="FF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301" autoAdjust="0"/>
    <p:restoredTop sz="94660"/>
  </p:normalViewPr>
  <p:slideViewPr>
    <p:cSldViewPr>
      <p:cViewPr varScale="1">
        <p:scale>
          <a:sx n="115" d="100"/>
          <a:sy n="115" d="100"/>
        </p:scale>
        <p:origin x="1224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11B2424-2982-4671-8BB8-0F20E91251C7}" type="datetimeFigureOut">
              <a:rPr lang="en-GB"/>
              <a:pPr>
                <a:defRPr/>
              </a:pPr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398C371-E179-40B6-92A2-12548CCA3F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7C72C5-5A0C-4E0F-8483-9EA162D15D32}" type="datetimeFigureOut">
              <a:rPr lang="en-GB"/>
              <a:pPr>
                <a:defRPr/>
              </a:pPr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81E131-8A54-4182-AE95-D603B58F5F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7488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047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2276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367246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9524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2831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04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slide" Target="slide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26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</a:rPr>
              <a:t>Success Criteria</a:t>
            </a:r>
          </a:p>
        </p:txBody>
      </p:sp>
      <p:sp>
        <p:nvSpPr>
          <p:cNvPr id="1126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</a:rPr>
              <a:t>Aim</a:t>
            </a:r>
          </a:p>
        </p:txBody>
      </p:sp>
      <p:sp>
        <p:nvSpPr>
          <p:cNvPr id="11270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I can explain what mindfulness is.</a:t>
            </a:r>
          </a:p>
        </p:txBody>
      </p:sp>
      <p:sp>
        <p:nvSpPr>
          <p:cNvPr id="11271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en-GB" altLang="en-US"/>
              <a:t>I can recognise when my mind wanders. 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/>
              <a:t>I can label my thoughts.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 dirty="0">
                <a:latin typeface="Twinkl" pitchFamily="2" charset="0"/>
              </a:rPr>
              <a:t>The Big Questions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The Big Questions 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755650" y="2463800"/>
            <a:ext cx="7632700" cy="5159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</a:rPr>
              <a:t>Talk about these questions with </a:t>
            </a:r>
            <a:r>
              <a:rPr lang="en-GB" altLang="en-US" b="1" dirty="0" smtClean="0">
                <a:solidFill>
                  <a:schemeClr val="bg1"/>
                </a:solidFill>
              </a:rPr>
              <a:t>someone in your family.</a:t>
            </a:r>
            <a:endParaRPr lang="en-GB" altLang="en-US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55650" y="1473200"/>
            <a:ext cx="763270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What is Mindfulness?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Is it easy or difficult to pay attention?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What happens when we do not pay attention?</a:t>
            </a:r>
          </a:p>
        </p:txBody>
      </p:sp>
      <p:pic>
        <p:nvPicPr>
          <p:cNvPr id="13317" name="Picture 1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8" y="3284538"/>
            <a:ext cx="2624137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3738" y="3284538"/>
            <a:ext cx="2708275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87012" y="2936875"/>
            <a:ext cx="7632700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tx1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3414713" y="3711575"/>
            <a:ext cx="2305050" cy="2305050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What a lot of interesting ideas!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Now let’s explore these a little more.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>
                <a:latin typeface="Twinkl" pitchFamily="2" charset="0"/>
              </a:rPr>
              <a:t>Reconnecting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2438" y="765175"/>
            <a:ext cx="8220075" cy="1439863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Twinkl" pitchFamily="2" charset="0"/>
              </a:rPr>
              <a:t>Stressed, Sad,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Anxious or Angry: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Mindfulness and Mental Health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77875" y="5238750"/>
            <a:ext cx="1223963" cy="1631950"/>
          </a:xfrm>
          <a:prstGeom prst="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feeling stressed,</a:t>
            </a:r>
          </a:p>
        </p:txBody>
      </p:sp>
      <p:pic>
        <p:nvPicPr>
          <p:cNvPr id="15364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35700" y="5224463"/>
            <a:ext cx="2152650" cy="1084262"/>
          </a:xfrm>
          <a:prstGeom prst="rect">
            <a:avLst/>
          </a:prstGeom>
          <a:solidFill>
            <a:srgbClr val="8D358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There are no ‘good’ or ‘bad’ feelings!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46300" y="5238750"/>
            <a:ext cx="1223963" cy="1631950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feeling anxious,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509963" y="5229225"/>
            <a:ext cx="1223962" cy="1633538"/>
          </a:xfrm>
          <a:prstGeom prst="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feeling sad,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872038" y="5224463"/>
            <a:ext cx="1225550" cy="1633537"/>
          </a:xfrm>
          <a:prstGeom prst="rect">
            <a:avLst/>
          </a:prstGeom>
          <a:solidFill>
            <a:srgbClr val="00A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feeling angry.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054100" y="2517775"/>
            <a:ext cx="7035800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Today we are going to be exploring a new subject.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This subject is called </a:t>
            </a:r>
            <a:r>
              <a:rPr lang="en-GB" altLang="en-US" sz="1600" b="1" dirty="0">
                <a:solidFill>
                  <a:schemeClr val="tx1"/>
                </a:solidFill>
              </a:rPr>
              <a:t>Mindfulness</a:t>
            </a:r>
            <a:r>
              <a:rPr lang="en-GB" altLang="en-US" sz="1600" dirty="0">
                <a:solidFill>
                  <a:schemeClr val="tx1"/>
                </a:solidFill>
              </a:rPr>
              <a:t>. We are going to use mindfulness to help us understand </a:t>
            </a:r>
            <a:r>
              <a:rPr lang="en-GB" altLang="en-US" sz="1600" b="1" dirty="0">
                <a:solidFill>
                  <a:schemeClr val="tx1"/>
                </a:solidFill>
              </a:rPr>
              <a:t>how we are feeling </a:t>
            </a:r>
            <a:r>
              <a:rPr lang="en-GB" altLang="en-US" sz="1600" dirty="0">
                <a:solidFill>
                  <a:schemeClr val="tx1"/>
                </a:solidFill>
              </a:rPr>
              <a:t>and how we can help ourselves be more settled and calm.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Understanding how we are feeling and how this can affect our behaviour is very important. It can help us feel more calm and settled.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It can also help us manage and live with our more difficult emotions such as: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2438" y="765175"/>
            <a:ext cx="8220075" cy="1439863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Twinkl" pitchFamily="2" charset="0"/>
              </a:rPr>
              <a:t>Stressed, Sad,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Anxious or Angry: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Mindfulness and Mental Health</a:t>
            </a:r>
          </a:p>
        </p:txBody>
      </p:sp>
      <p:pic>
        <p:nvPicPr>
          <p:cNvPr id="16387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755650" y="2425700"/>
            <a:ext cx="2890838" cy="28908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Feeling this way from time to time is perfectly OK.  There is nothing to be afraid of or ashamed of in feeling </a:t>
            </a:r>
            <a:r>
              <a:rPr lang="en-GB" sz="1600" b="1" dirty="0">
                <a:solidFill>
                  <a:schemeClr val="bg1"/>
                </a:solidFill>
              </a:rPr>
              <a:t>stressed</a:t>
            </a:r>
            <a:r>
              <a:rPr lang="en-GB" sz="1600" dirty="0">
                <a:solidFill>
                  <a:schemeClr val="bg1"/>
                </a:solidFill>
              </a:rPr>
              <a:t>, </a:t>
            </a:r>
            <a:r>
              <a:rPr lang="en-GB" sz="1600" b="1" dirty="0">
                <a:solidFill>
                  <a:schemeClr val="bg1"/>
                </a:solidFill>
              </a:rPr>
              <a:t>anxious</a:t>
            </a:r>
            <a:r>
              <a:rPr lang="en-GB" sz="1600" dirty="0">
                <a:solidFill>
                  <a:schemeClr val="bg1"/>
                </a:solidFill>
              </a:rPr>
              <a:t>, </a:t>
            </a:r>
            <a:r>
              <a:rPr lang="en-GB" sz="1600" b="1" dirty="0">
                <a:solidFill>
                  <a:schemeClr val="bg1"/>
                </a:solidFill>
              </a:rPr>
              <a:t>sad</a:t>
            </a:r>
            <a:r>
              <a:rPr lang="en-GB" sz="1600" dirty="0">
                <a:solidFill>
                  <a:schemeClr val="bg1"/>
                </a:solidFill>
              </a:rPr>
              <a:t> or </a:t>
            </a:r>
            <a:r>
              <a:rPr lang="en-GB" sz="1600" b="1" dirty="0">
                <a:solidFill>
                  <a:schemeClr val="bg1"/>
                </a:solidFill>
              </a:rPr>
              <a:t>angry</a:t>
            </a:r>
            <a:r>
              <a:rPr lang="en-GB" sz="1600" dirty="0">
                <a:solidFill>
                  <a:schemeClr val="bg1"/>
                </a:solidFill>
              </a:rPr>
              <a:t>.  </a:t>
            </a:r>
          </a:p>
        </p:txBody>
      </p:sp>
      <p:sp>
        <p:nvSpPr>
          <p:cNvPr id="12" name="Oval 11"/>
          <p:cNvSpPr/>
          <p:nvPr/>
        </p:nvSpPr>
        <p:spPr>
          <a:xfrm>
            <a:off x="3468688" y="3908425"/>
            <a:ext cx="2206625" cy="220662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Everyone experiences these emotions – friends, family, parents and even teachers!</a:t>
            </a:r>
          </a:p>
        </p:txBody>
      </p:sp>
      <p:sp>
        <p:nvSpPr>
          <p:cNvPr id="14" name="Oval 13"/>
          <p:cNvSpPr/>
          <p:nvPr/>
        </p:nvSpPr>
        <p:spPr>
          <a:xfrm>
            <a:off x="5508625" y="2425700"/>
            <a:ext cx="2890838" cy="2892425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These feelings are often labelled as ‘</a:t>
            </a:r>
            <a:r>
              <a:rPr lang="en-GB" sz="1600" b="1" dirty="0"/>
              <a:t>bad</a:t>
            </a:r>
            <a:r>
              <a:rPr lang="en-GB" sz="1600" dirty="0"/>
              <a:t>’ but there is </a:t>
            </a:r>
            <a:r>
              <a:rPr lang="en-GB" sz="1600" b="1" dirty="0"/>
              <a:t>no such thing as a bad feeling or emotion</a:t>
            </a:r>
            <a:r>
              <a:rPr lang="en-GB" sz="1600" dirty="0"/>
              <a:t>.  Worries we have tend to come from our reaction to the emotion or feeling.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2438" y="765175"/>
            <a:ext cx="8220075" cy="1439863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Twinkl" pitchFamily="2" charset="0"/>
              </a:rPr>
              <a:t>Stressed, Sad,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Anxious or Angry: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Mindfulness and Mental Health</a:t>
            </a:r>
          </a:p>
        </p:txBody>
      </p:sp>
      <p:pic>
        <p:nvPicPr>
          <p:cNvPr id="17411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2425700"/>
            <a:ext cx="763270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we do not understand these emotions and how they can affect us, they can affect our mood and our mental health.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3235325"/>
            <a:ext cx="7632700" cy="696913"/>
          </a:xfrm>
          <a:prstGeom prst="rect">
            <a:avLst/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Sometimes, our more challenging emotions can take over our life and we can find ourselves feeling </a:t>
            </a:r>
            <a:r>
              <a:rPr lang="en-GB" altLang="en-US" b="1">
                <a:solidFill>
                  <a:schemeClr val="bg1"/>
                </a:solidFill>
              </a:rPr>
              <a:t>very sad and unhappy</a:t>
            </a:r>
            <a:r>
              <a:rPr lang="en-GB" altLang="en-US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4221163"/>
            <a:ext cx="7632700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Mindfulness teaches us to be aware of, and understand our emotions. By practicing mindfulness when we experience challenging emotions, it can help us to let them go.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55650" y="5181600"/>
            <a:ext cx="7632700" cy="695325"/>
          </a:xfrm>
          <a:prstGeom prst="rect">
            <a:avLst/>
          </a:prstGeom>
          <a:solidFill>
            <a:srgbClr val="F081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This helps us to be more </a:t>
            </a:r>
            <a:r>
              <a:rPr lang="en-GB" altLang="en-US" b="1">
                <a:solidFill>
                  <a:schemeClr val="bg1"/>
                </a:solidFill>
              </a:rPr>
              <a:t>happy</a:t>
            </a:r>
            <a:r>
              <a:rPr lang="en-GB" altLang="en-US">
                <a:solidFill>
                  <a:schemeClr val="bg1"/>
                </a:solidFill>
              </a:rPr>
              <a:t> and </a:t>
            </a:r>
            <a:r>
              <a:rPr lang="en-GB" altLang="en-US" b="1">
                <a:solidFill>
                  <a:schemeClr val="bg1"/>
                </a:solidFill>
              </a:rPr>
              <a:t>content</a:t>
            </a:r>
            <a:r>
              <a:rPr lang="en-GB" altLang="en-US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69938" y="5181600"/>
            <a:ext cx="7632700" cy="695325"/>
          </a:xfrm>
          <a:prstGeom prst="rect">
            <a:avLst/>
          </a:prstGeom>
          <a:solidFill>
            <a:srgbClr val="8D358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There are no ‘good’ or ‘bad’ feelings!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1" grpId="1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 dirty="0">
                <a:latin typeface="Twinkl" pitchFamily="2" charset="0"/>
              </a:rPr>
              <a:t>Exploring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What is Mindfulness?</a:t>
            </a:r>
          </a:p>
        </p:txBody>
      </p:sp>
      <p:pic>
        <p:nvPicPr>
          <p:cNvPr id="19459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401888" y="1360488"/>
            <a:ext cx="4330700" cy="134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Mindfulness is a practice and discipline that allows us to explore our experience.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Mindfulness is a form of training where we train ourselves to be focused, settled and calm.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50888" y="3000375"/>
            <a:ext cx="6197600" cy="920750"/>
          </a:xfrm>
          <a:prstGeom prst="rect">
            <a:avLst/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936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We learn to focus on our </a:t>
            </a:r>
            <a:r>
              <a:rPr lang="en-GB" altLang="en-US" sz="1600" b="1">
                <a:solidFill>
                  <a:schemeClr val="bg1"/>
                </a:solidFill>
              </a:rPr>
              <a:t>thoughts</a:t>
            </a:r>
            <a:r>
              <a:rPr lang="en-GB" altLang="en-US" sz="1600">
                <a:solidFill>
                  <a:schemeClr val="bg1"/>
                </a:solidFill>
              </a:rPr>
              <a:t>, </a:t>
            </a:r>
            <a:r>
              <a:rPr lang="en-GB" altLang="en-US" sz="1600" b="1">
                <a:solidFill>
                  <a:schemeClr val="bg1"/>
                </a:solidFill>
              </a:rPr>
              <a:t>feelings</a:t>
            </a:r>
            <a:r>
              <a:rPr lang="en-GB" altLang="en-US" sz="1600">
                <a:solidFill>
                  <a:schemeClr val="bg1"/>
                </a:solidFill>
              </a:rPr>
              <a:t> and </a:t>
            </a:r>
            <a:r>
              <a:rPr lang="en-GB" altLang="en-US" sz="1600" b="1">
                <a:solidFill>
                  <a:schemeClr val="bg1"/>
                </a:solidFill>
              </a:rPr>
              <a:t>physical feelings </a:t>
            </a:r>
            <a:r>
              <a:rPr lang="en-GB" altLang="en-US" sz="1600">
                <a:solidFill>
                  <a:schemeClr val="bg1"/>
                </a:solidFill>
              </a:rPr>
              <a:t>and see how they shape or affect our mood and behaviour.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55650" y="4240213"/>
            <a:ext cx="5616575" cy="890587"/>
          </a:xfrm>
          <a:prstGeom prst="rect">
            <a:avLst/>
          </a:prstGeom>
          <a:solidFill>
            <a:srgbClr val="8D358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756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In mindfulness we are learning to pay attention and to notice when our mind has wandered off into thinking and day dreaming. 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55650" y="5449888"/>
            <a:ext cx="5688013" cy="642937"/>
          </a:xfrm>
          <a:prstGeom prst="rect">
            <a:avLst/>
          </a:prstGeom>
          <a:solidFill>
            <a:srgbClr val="F081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152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Psychologists have found that we spend </a:t>
            </a:r>
            <a:r>
              <a:rPr lang="en-GB" altLang="en-US" sz="1600" b="1">
                <a:solidFill>
                  <a:schemeClr val="bg1"/>
                </a:solidFill>
              </a:rPr>
              <a:t>nearly half of our day</a:t>
            </a:r>
            <a:r>
              <a:rPr lang="en-GB" altLang="en-US" sz="1600">
                <a:solidFill>
                  <a:schemeClr val="bg1"/>
                </a:solidFill>
              </a:rPr>
              <a:t> not focused but daydreaming!</a:t>
            </a:r>
          </a:p>
        </p:txBody>
      </p:sp>
      <p:pic>
        <p:nvPicPr>
          <p:cNvPr id="19464" name="Pictur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9988" y="2708275"/>
            <a:ext cx="38115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The Scattered Mind</a:t>
            </a:r>
          </a:p>
        </p:txBody>
      </p:sp>
      <p:pic>
        <p:nvPicPr>
          <p:cNvPr id="20483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46125" y="1360488"/>
            <a:ext cx="7642225" cy="98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Our minds can be full of thoughts.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OK to be scattered but it can make it very difficult to concentrate on one thing.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132013"/>
            <a:ext cx="3455988" cy="198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427538" y="2555875"/>
            <a:ext cx="3960812" cy="1057275"/>
          </a:xfrm>
          <a:prstGeom prst="rect">
            <a:avLst/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Just for a moment, close your eyes and imagine yourself enjoying your favourite activity.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133600"/>
            <a:ext cx="3455988" cy="198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760413" y="4221163"/>
            <a:ext cx="7627937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Allow the memories of doing this activity to appear. Now try and keep focusing on this activity as I ask you to think about different things: 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981575" y="4868863"/>
            <a:ext cx="2794000" cy="1057275"/>
          </a:xfrm>
          <a:prstGeom prst="rect">
            <a:avLst/>
          </a:prstGeom>
          <a:solidFill>
            <a:srgbClr val="DE1E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Your brother, sister or friend is doing something that annoys you.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2879725" y="4868863"/>
            <a:ext cx="2001838" cy="1057275"/>
          </a:xfrm>
          <a:prstGeom prst="rect">
            <a:avLst/>
          </a:prstGeom>
          <a:solidFill>
            <a:srgbClr val="8D358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You need to tidy your bedroom.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368425" y="4868863"/>
            <a:ext cx="1411288" cy="1057275"/>
          </a:xfrm>
          <a:prstGeom prst="rect">
            <a:avLst/>
          </a:prstGeom>
          <a:solidFill>
            <a:srgbClr val="F081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You have homework to do.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427538" y="2543175"/>
            <a:ext cx="3960812" cy="1057275"/>
          </a:xfrm>
          <a:prstGeom prst="rect">
            <a:avLst/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Now open your eyes. What happened to your concentration?</a:t>
            </a:r>
          </a:p>
        </p:txBody>
      </p:sp>
      <p:sp>
        <p:nvSpPr>
          <p:cNvPr id="24" name="Oval 23"/>
          <p:cNvSpPr/>
          <p:nvPr/>
        </p:nvSpPr>
        <p:spPr>
          <a:xfrm>
            <a:off x="3513138" y="3941763"/>
            <a:ext cx="2152650" cy="215106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If you feel happy to, share your thoughts with the class.</a:t>
            </a:r>
          </a:p>
        </p:txBody>
      </p:sp>
      <p:sp>
        <p:nvSpPr>
          <p:cNvPr id="25" name="Oval 24"/>
          <p:cNvSpPr/>
          <p:nvPr/>
        </p:nvSpPr>
        <p:spPr>
          <a:xfrm>
            <a:off x="3513138" y="3927475"/>
            <a:ext cx="2152650" cy="215265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This lack of focus is often described as </a:t>
            </a:r>
            <a:r>
              <a:rPr lang="en-GB" sz="1600" b="1" dirty="0"/>
              <a:t>The Scattered Mind</a:t>
            </a:r>
            <a:r>
              <a:rPr lang="en-GB" sz="1600" dirty="0"/>
              <a:t> in mindfulness.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build="allAtOnce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4" grpId="0" animBg="1"/>
      <p:bldP spid="24" grpId="1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The Scattered Mind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55650" y="1352550"/>
            <a:ext cx="7632700" cy="4572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bg1"/>
                </a:solidFill>
              </a:rPr>
              <a:t>Having a </a:t>
            </a:r>
            <a:r>
              <a:rPr lang="en-GB" altLang="en-US" b="1">
                <a:solidFill>
                  <a:schemeClr val="bg1"/>
                </a:solidFill>
              </a:rPr>
              <a:t>scattered</a:t>
            </a:r>
            <a:r>
              <a:rPr lang="en-GB" altLang="en-US" sz="1600" b="1">
                <a:solidFill>
                  <a:schemeClr val="bg1"/>
                </a:solidFill>
              </a:rPr>
              <a:t> mind is OK. Our minds will wander, we will get distracted.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55650" y="1884363"/>
            <a:ext cx="7632700" cy="48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However, a scattered mind affects more than our concentration.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It can also affect how we are feeling. 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755650" y="2547938"/>
            <a:ext cx="763270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psychologists who discovered that we spend nearly half of our days </a:t>
            </a:r>
            <a:r>
              <a:rPr lang="en-GB" altLang="en-US" b="1">
                <a:solidFill>
                  <a:schemeClr val="tx1"/>
                </a:solidFill>
              </a:rPr>
              <a:t>daydreaming</a:t>
            </a:r>
            <a:r>
              <a:rPr lang="en-GB" altLang="en-US">
                <a:solidFill>
                  <a:schemeClr val="tx1"/>
                </a:solidFill>
              </a:rPr>
              <a:t>, found that when our minds are </a:t>
            </a:r>
            <a:r>
              <a:rPr lang="en-GB" altLang="en-US" b="1">
                <a:solidFill>
                  <a:schemeClr val="tx1"/>
                </a:solidFill>
              </a:rPr>
              <a:t>scattered</a:t>
            </a:r>
            <a:r>
              <a:rPr lang="en-GB" altLang="en-US">
                <a:solidFill>
                  <a:schemeClr val="tx1"/>
                </a:solidFill>
              </a:rPr>
              <a:t>, we are more likely to feel </a:t>
            </a:r>
            <a:r>
              <a:rPr lang="en-GB" altLang="en-US" b="1">
                <a:solidFill>
                  <a:schemeClr val="tx1"/>
                </a:solidFill>
              </a:rPr>
              <a:t>stressed</a:t>
            </a:r>
            <a:r>
              <a:rPr lang="en-GB" altLang="en-US">
                <a:solidFill>
                  <a:schemeClr val="tx1"/>
                </a:solidFill>
              </a:rPr>
              <a:t>, </a:t>
            </a:r>
            <a:r>
              <a:rPr lang="en-GB" altLang="en-US" b="1">
                <a:solidFill>
                  <a:schemeClr val="tx1"/>
                </a:solidFill>
              </a:rPr>
              <a:t>anxious</a:t>
            </a:r>
            <a:r>
              <a:rPr lang="en-GB" altLang="en-US">
                <a:solidFill>
                  <a:schemeClr val="tx1"/>
                </a:solidFill>
              </a:rPr>
              <a:t>, </a:t>
            </a:r>
            <a:r>
              <a:rPr lang="en-GB" altLang="en-US" b="1">
                <a:solidFill>
                  <a:schemeClr val="tx1"/>
                </a:solidFill>
              </a:rPr>
              <a:t>sad</a:t>
            </a:r>
            <a:r>
              <a:rPr lang="en-GB" altLang="en-US">
                <a:solidFill>
                  <a:schemeClr val="tx1"/>
                </a:solidFill>
              </a:rPr>
              <a:t> or </a:t>
            </a:r>
            <a:r>
              <a:rPr lang="en-GB" altLang="en-US" b="1">
                <a:solidFill>
                  <a:schemeClr val="tx1"/>
                </a:solidFill>
              </a:rPr>
              <a:t>angry</a:t>
            </a:r>
            <a:r>
              <a:rPr lang="en-GB" altLang="en-US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5963" y="3441700"/>
            <a:ext cx="27146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3425" y="3421063"/>
            <a:ext cx="2647950" cy="341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17"/>
          <p:cNvSpPr/>
          <p:nvPr/>
        </p:nvSpPr>
        <p:spPr>
          <a:xfrm>
            <a:off x="3106738" y="3403600"/>
            <a:ext cx="2930525" cy="2930525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This is because instead of experiencing our life as it is, we get caught up in </a:t>
            </a:r>
            <a:r>
              <a:rPr lang="en-GB" sz="1600" b="1" dirty="0"/>
              <a:t>thinking</a:t>
            </a:r>
            <a:r>
              <a:rPr lang="en-GB" sz="1600" dirty="0"/>
              <a:t>, </a:t>
            </a:r>
            <a:r>
              <a:rPr lang="en-GB" sz="1600" b="1" dirty="0"/>
              <a:t>worrying</a:t>
            </a:r>
            <a:r>
              <a:rPr lang="en-GB" sz="1600" dirty="0"/>
              <a:t> and </a:t>
            </a:r>
            <a:r>
              <a:rPr lang="en-GB" sz="1600" b="1" dirty="0"/>
              <a:t>being</a:t>
            </a:r>
            <a:r>
              <a:rPr lang="en-GB" sz="1600" dirty="0"/>
              <a:t> </a:t>
            </a:r>
            <a:r>
              <a:rPr lang="en-GB" sz="1600" b="1" dirty="0"/>
              <a:t>anxious</a:t>
            </a:r>
            <a:r>
              <a:rPr lang="en-GB" sz="1600" dirty="0"/>
              <a:t> about </a:t>
            </a:r>
            <a:r>
              <a:rPr lang="en-GB" sz="1600" b="1" dirty="0"/>
              <a:t>how things were </a:t>
            </a:r>
            <a:r>
              <a:rPr lang="en-GB" sz="1600" dirty="0"/>
              <a:t>or </a:t>
            </a:r>
            <a:r>
              <a:rPr lang="en-GB" sz="1600" b="1" dirty="0"/>
              <a:t>how they could be</a:t>
            </a:r>
            <a:r>
              <a:rPr lang="en-GB" sz="1600" dirty="0"/>
              <a:t>.</a:t>
            </a:r>
          </a:p>
        </p:txBody>
      </p:sp>
      <p:pic>
        <p:nvPicPr>
          <p:cNvPr id="21513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2122488" y="2695575"/>
            <a:ext cx="2593975" cy="2592388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Through mindful meditation practices, we can train our mind to be more calm.</a:t>
            </a:r>
          </a:p>
        </p:txBody>
      </p:sp>
      <p:sp>
        <p:nvSpPr>
          <p:cNvPr id="19" name="Oval 18"/>
          <p:cNvSpPr/>
          <p:nvPr/>
        </p:nvSpPr>
        <p:spPr>
          <a:xfrm>
            <a:off x="4716463" y="3487738"/>
            <a:ext cx="2184400" cy="218598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We can try this now with the </a:t>
            </a:r>
            <a:r>
              <a:rPr lang="en-GB" b="1" dirty="0"/>
              <a:t>Breath and Thoughts Meditation.</a:t>
            </a:r>
          </a:p>
        </p:txBody>
      </p:sp>
      <p:sp>
        <p:nvSpPr>
          <p:cNvPr id="2253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The Scattered Mind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122488" y="1863725"/>
            <a:ext cx="4889500" cy="747713"/>
          </a:xfrm>
          <a:prstGeom prst="rect">
            <a:avLst/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Learning to </a:t>
            </a:r>
            <a:r>
              <a:rPr lang="en-GB" altLang="en-US" b="1">
                <a:solidFill>
                  <a:schemeClr val="bg1"/>
                </a:solidFill>
              </a:rPr>
              <a:t>settle</a:t>
            </a:r>
            <a:r>
              <a:rPr lang="en-GB" altLang="en-US">
                <a:solidFill>
                  <a:schemeClr val="bg1"/>
                </a:solidFill>
              </a:rPr>
              <a:t> the </a:t>
            </a:r>
            <a:r>
              <a:rPr lang="en-GB" altLang="en-US" b="1">
                <a:solidFill>
                  <a:schemeClr val="bg1"/>
                </a:solidFill>
              </a:rPr>
              <a:t>scattered mind </a:t>
            </a:r>
            <a:r>
              <a:rPr lang="en-GB" altLang="en-US">
                <a:solidFill>
                  <a:schemeClr val="bg1"/>
                </a:solidFill>
              </a:rPr>
              <a:t>is a key part of learning to be calmer and happier.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58825" y="1295400"/>
            <a:ext cx="7632700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Over time this can affect our mood, our behaviour and our mental health.</a:t>
            </a:r>
          </a:p>
        </p:txBody>
      </p:sp>
      <p:pic>
        <p:nvPicPr>
          <p:cNvPr id="22535" name="Picture 1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5963" y="3441700"/>
            <a:ext cx="27146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3425" y="3421063"/>
            <a:ext cx="2647950" cy="341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9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/>
          <p:cNvSpPr>
            <a:spLocks noGrp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 dirty="0">
                <a:latin typeface="Twinkl" pitchFamily="2" charset="0"/>
              </a:rPr>
              <a:t>Guided Practice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Breathing and Thinking </a:t>
            </a:r>
          </a:p>
        </p:txBody>
      </p:sp>
      <p:pic>
        <p:nvPicPr>
          <p:cNvPr id="24579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val 19">
            <a:hlinkClick r:id="rId3" action="ppaction://hlinksldjump"/>
          </p:cNvPr>
          <p:cNvSpPr/>
          <p:nvPr/>
        </p:nvSpPr>
        <p:spPr>
          <a:xfrm>
            <a:off x="5367338" y="1435100"/>
            <a:ext cx="2185987" cy="2184400"/>
          </a:xfrm>
          <a:prstGeom prst="ellipse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Consolidating</a:t>
            </a:r>
          </a:p>
        </p:txBody>
      </p:sp>
      <p:sp>
        <p:nvSpPr>
          <p:cNvPr id="21" name="Oval 20">
            <a:hlinkClick r:id="rId4" action="ppaction://hlinksldjump"/>
          </p:cNvPr>
          <p:cNvSpPr/>
          <p:nvPr/>
        </p:nvSpPr>
        <p:spPr>
          <a:xfrm>
            <a:off x="5367338" y="3906838"/>
            <a:ext cx="2185987" cy="2185987"/>
          </a:xfrm>
          <a:prstGeom prst="ellipse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Reflecting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913" y="1700213"/>
            <a:ext cx="2784475" cy="39385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/>
          <p:cNvSpPr>
            <a:spLocks noGrp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 dirty="0">
                <a:latin typeface="Twinkl" pitchFamily="2" charset="0"/>
              </a:rPr>
              <a:t>Consolidating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Thought Clouds</a:t>
            </a:r>
          </a:p>
        </p:txBody>
      </p:sp>
      <p:pic>
        <p:nvPicPr>
          <p:cNvPr id="26627" name="Individual Work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650" y="54451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3667125"/>
            <a:ext cx="7632700" cy="242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1116013" y="1497013"/>
            <a:ext cx="4103687" cy="4308475"/>
          </a:xfrm>
          <a:prstGeom prst="rect">
            <a:avLst/>
          </a:prstGeom>
          <a:solidFill>
            <a:schemeClr val="bg1"/>
          </a:solidFill>
          <a:ln w="38100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Practicing mindfulness can be difficult. Sometimes, no matter how hard we try to settle the mind, we keep getting caught up in our thoughts.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Instead of just noticing that we are thinking, our mind takes over and before we know it, we are stuck in a whirlwind of thoughts about all kinds of things.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Thoughts become more thoughts and they become more thoughts!  Soon we can feel like all we have are thoughts!</a:t>
            </a:r>
          </a:p>
        </p:txBody>
      </p:sp>
      <p:sp>
        <p:nvSpPr>
          <p:cNvPr id="10" name="Oval 9"/>
          <p:cNvSpPr/>
          <p:nvPr/>
        </p:nvSpPr>
        <p:spPr>
          <a:xfrm>
            <a:off x="5435600" y="1473200"/>
            <a:ext cx="2736850" cy="2735263"/>
          </a:xfrm>
          <a:prstGeom prst="ellipse">
            <a:avLst/>
          </a:prstGeom>
          <a:solidFill>
            <a:srgbClr val="00A8E9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To help us be more mindful, we can use the Thought Clouds to help us recognise and let go of thoughts.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435600" y="4365625"/>
            <a:ext cx="2736850" cy="2492375"/>
          </a:xfrm>
          <a:prstGeom prst="rect">
            <a:avLst/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61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 This is a very important part of being mindful. We are not ignoring our thoughts, but we are not being carried away by them either.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179388" y="601663"/>
            <a:ext cx="2811462" cy="2811462"/>
          </a:xfrm>
          <a:prstGeom prst="ellipse">
            <a:avLst/>
          </a:prstGeom>
          <a:solidFill>
            <a:srgbClr val="F08115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Just stop for a few moments. Set aside five minutes to stop and sit, stand or lay still. Close your eyes if this helps.</a:t>
            </a:r>
          </a:p>
        </p:txBody>
      </p:sp>
      <p:sp>
        <p:nvSpPr>
          <p:cNvPr id="2765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Thought Clouds</a:t>
            </a:r>
          </a:p>
        </p:txBody>
      </p:sp>
      <p:pic>
        <p:nvPicPr>
          <p:cNvPr id="27652" name="Individual Work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650" y="54451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3649663" y="1431925"/>
            <a:ext cx="4752975" cy="1876425"/>
          </a:xfrm>
          <a:prstGeom prst="rect">
            <a:avLst/>
          </a:prstGeom>
          <a:solidFill>
            <a:schemeClr val="bg1"/>
          </a:solidFill>
          <a:ln w="38100">
            <a:solidFill>
              <a:srgbClr val="2DB6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0000" tIns="108000" rIns="216000" bIns="108000"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Each time you notice a thought, say to yourself (either out loud or silently in your head) ‘I am thinking’, open your eyes and then write the thought on one of the clouds.</a:t>
            </a:r>
          </a:p>
        </p:txBody>
      </p:sp>
      <p:sp>
        <p:nvSpPr>
          <p:cNvPr id="13" name="Oval 12"/>
          <p:cNvSpPr/>
          <p:nvPr/>
        </p:nvSpPr>
        <p:spPr>
          <a:xfrm>
            <a:off x="2700338" y="1325563"/>
            <a:ext cx="2087562" cy="2087562"/>
          </a:xfrm>
          <a:prstGeom prst="ellipse">
            <a:avLst/>
          </a:prstGeom>
          <a:solidFill>
            <a:srgbClr val="2DB6BC"/>
          </a:solidFill>
          <a:ln w="38100">
            <a:solidFill>
              <a:srgbClr val="FAFC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Now, just focus on your breathing. Feel the sensations of breathing.</a:t>
            </a:r>
          </a:p>
        </p:txBody>
      </p:sp>
      <p:sp>
        <p:nvSpPr>
          <p:cNvPr id="15" name="Oval 14"/>
          <p:cNvSpPr/>
          <p:nvPr/>
        </p:nvSpPr>
        <p:spPr>
          <a:xfrm>
            <a:off x="2051050" y="3295650"/>
            <a:ext cx="2881313" cy="2881313"/>
          </a:xfrm>
          <a:prstGeom prst="ellipse">
            <a:avLst/>
          </a:prstGeom>
          <a:solidFill>
            <a:srgbClr val="8D358B"/>
          </a:solidFill>
          <a:ln w="38100">
            <a:solidFill>
              <a:srgbClr val="FAFC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Look at the thought for a few moments and then, ‘let it go’ (you can even gently move the card away from you or drop it).</a:t>
            </a:r>
          </a:p>
        </p:txBody>
      </p:sp>
      <p:pic>
        <p:nvPicPr>
          <p:cNvPr id="27656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3716338"/>
            <a:ext cx="3024187" cy="302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629275" y="4470400"/>
            <a:ext cx="2058988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Go back to focusing on breathing.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3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2051050" y="2647950"/>
            <a:ext cx="3529013" cy="3529013"/>
          </a:xfrm>
          <a:prstGeom prst="ellipse">
            <a:avLst/>
          </a:prstGeom>
          <a:solidFill>
            <a:srgbClr val="8D358B"/>
          </a:solidFill>
          <a:ln w="38100">
            <a:solidFill>
              <a:srgbClr val="FAFC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Look at the thought for a few moments and then, ‘let it go’ (you can even gently move the card away from you or drop it).</a:t>
            </a:r>
          </a:p>
        </p:txBody>
      </p:sp>
      <p:sp>
        <p:nvSpPr>
          <p:cNvPr id="28675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Thought Clouds</a:t>
            </a:r>
          </a:p>
        </p:txBody>
      </p:sp>
      <p:pic>
        <p:nvPicPr>
          <p:cNvPr id="28676" name="Individual Work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650" y="54451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55650" y="1431925"/>
            <a:ext cx="7646988" cy="1133475"/>
          </a:xfrm>
          <a:prstGeom prst="rect">
            <a:avLst/>
          </a:prstGeom>
          <a:solidFill>
            <a:schemeClr val="bg1"/>
          </a:solidFill>
          <a:ln w="38100">
            <a:solidFill>
              <a:srgbClr val="2DB6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16000" bIns="108000"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Each time you notice a thought, say to yourself (either out loud or silently in your head) ‘I am thinking’, open your eyes and then write the thought on one of the clouds.</a:t>
            </a:r>
          </a:p>
        </p:txBody>
      </p:sp>
      <p:pic>
        <p:nvPicPr>
          <p:cNvPr id="28678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3716338"/>
            <a:ext cx="3024187" cy="302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/>
          <p:cNvSpPr/>
          <p:nvPr/>
        </p:nvSpPr>
        <p:spPr>
          <a:xfrm>
            <a:off x="5219700" y="2997200"/>
            <a:ext cx="3024188" cy="3024188"/>
          </a:xfrm>
          <a:prstGeom prst="ellipse">
            <a:avLst/>
          </a:prstGeom>
          <a:solidFill>
            <a:srgbClr val="2DB6BC"/>
          </a:solidFill>
          <a:ln w="38100">
            <a:solidFill>
              <a:srgbClr val="FAFC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Keep doing this for a few minutes before opening your eyes and getting back to your 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0"/>
          <p:cNvSpPr>
            <a:spLocks noGrp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 dirty="0">
                <a:latin typeface="Twinkl" pitchFamily="2" charset="0"/>
              </a:rPr>
              <a:t>Reflecting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+mn-lt"/>
                <a:ea typeface="Tuffy" panose="020B0603060100000000" pitchFamily="34" charset="0"/>
              </a:rPr>
              <a:t>Sharing our Experiences </a:t>
            </a:r>
          </a:p>
        </p:txBody>
      </p:sp>
      <p:pic>
        <p:nvPicPr>
          <p:cNvPr id="30723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4513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0888" y="1473200"/>
            <a:ext cx="763270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Now let’s share our experiences of the activities we have done today.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55650" y="1844675"/>
            <a:ext cx="7632700" cy="525463"/>
          </a:xfrm>
          <a:prstGeom prst="rect">
            <a:avLst/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bg1"/>
                </a:solidFill>
              </a:rPr>
              <a:t>Take a moment to think about your answers to these questions.</a:t>
            </a:r>
          </a:p>
        </p:txBody>
      </p:sp>
      <p:sp>
        <p:nvSpPr>
          <p:cNvPr id="7" name="Oval 6"/>
          <p:cNvSpPr/>
          <p:nvPr/>
        </p:nvSpPr>
        <p:spPr>
          <a:xfrm>
            <a:off x="1116013" y="2695575"/>
            <a:ext cx="1993900" cy="1993900"/>
          </a:xfrm>
          <a:prstGeom prst="ellipse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What did you notice?</a:t>
            </a:r>
          </a:p>
        </p:txBody>
      </p:sp>
      <p:sp>
        <p:nvSpPr>
          <p:cNvPr id="11" name="Oval 10"/>
          <p:cNvSpPr/>
          <p:nvPr/>
        </p:nvSpPr>
        <p:spPr>
          <a:xfrm>
            <a:off x="3570288" y="2695575"/>
            <a:ext cx="1993900" cy="199390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Did the mind wander?</a:t>
            </a:r>
          </a:p>
        </p:txBody>
      </p:sp>
      <p:sp>
        <p:nvSpPr>
          <p:cNvPr id="12" name="Oval 11"/>
          <p:cNvSpPr/>
          <p:nvPr/>
        </p:nvSpPr>
        <p:spPr>
          <a:xfrm>
            <a:off x="6024563" y="2695575"/>
            <a:ext cx="1993900" cy="1993900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What happened to your thoughts when you labelled them?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339975" y="5014913"/>
            <a:ext cx="4464050" cy="862012"/>
          </a:xfrm>
          <a:prstGeom prst="rect">
            <a:avLst/>
          </a:prstGeom>
          <a:solidFill>
            <a:srgbClr val="00A8E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bg1"/>
                </a:solidFill>
              </a:rPr>
              <a:t>Now if you feel happy to, please share your answers to each question with the class.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1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0"/>
          <p:cNvSpPr>
            <a:spLocks noGrp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>
                <a:latin typeface="Twinkl" pitchFamily="2" charset="0"/>
              </a:rPr>
              <a:t>The Big Questions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The Big Questions 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755650" y="2463800"/>
            <a:ext cx="7632700" cy="5159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Talk about these questions with a partner.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55650" y="1473200"/>
            <a:ext cx="763270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What is Mindfulness?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Is it easy or difficult to pay attention?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What happens when we do not pay attention?</a:t>
            </a:r>
          </a:p>
        </p:txBody>
      </p:sp>
      <p:pic>
        <p:nvPicPr>
          <p:cNvPr id="32773" name="Picture 1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8" y="3284538"/>
            <a:ext cx="2624137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3738" y="3284538"/>
            <a:ext cx="2708275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Oval 22"/>
          <p:cNvSpPr/>
          <p:nvPr/>
        </p:nvSpPr>
        <p:spPr>
          <a:xfrm>
            <a:off x="3397250" y="3284538"/>
            <a:ext cx="2303463" cy="2305050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What is the most useful thing you have learnt today?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1509713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Twinkl" pitchFamily="2" charset="0"/>
              </a:rPr>
              <a:t>Mindfulness Helps to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Settle the mind.</a:t>
            </a:r>
          </a:p>
        </p:txBody>
      </p:sp>
      <p:pic>
        <p:nvPicPr>
          <p:cNvPr id="33795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916113"/>
            <a:ext cx="4968875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572000" y="2133600"/>
            <a:ext cx="3816350" cy="3743325"/>
          </a:xfrm>
          <a:prstGeom prst="rect">
            <a:avLst/>
          </a:prstGeom>
          <a:solidFill>
            <a:schemeClr val="bg1"/>
          </a:solidFill>
          <a:ln w="38100">
            <a:solidFill>
              <a:srgbClr val="F08115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The mind is naturally scattered.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Learning to focus the mind can help us to settle and feel calm.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This can help us to better understand our feelings and emotions.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It can help us to not get so distracted by our thoughts.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Practicing mindfulness can have a positive impact on how we feel and on our mental health.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997</TotalTime>
  <Words>1303</Words>
  <Application>Microsoft Office PowerPoint</Application>
  <PresentationFormat>On-screen Show (4:3)</PresentationFormat>
  <Paragraphs>116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Twinkl</vt:lpstr>
      <vt:lpstr>Tuffy</vt:lpstr>
      <vt:lpstr>Arial</vt:lpstr>
      <vt:lpstr>Calibri</vt:lpstr>
      <vt:lpstr>Sassoon Infant Rg</vt:lpstr>
      <vt:lpstr>Twinkl SemiBold</vt:lpstr>
      <vt:lpstr>Office Theme</vt:lpstr>
      <vt:lpstr>PowerPoint Presentation</vt:lpstr>
      <vt:lpstr>PowerPoint Presentation</vt:lpstr>
      <vt:lpstr>The Big Questions</vt:lpstr>
      <vt:lpstr>The Big Questions </vt:lpstr>
      <vt:lpstr>Reconnecting</vt:lpstr>
      <vt:lpstr>Stressed, Sad, Anxious or Angry: Mindfulness and Mental Health</vt:lpstr>
      <vt:lpstr>Stressed, Sad, Anxious or Angry: Mindfulness and Mental Health</vt:lpstr>
      <vt:lpstr>Stressed, Sad, Anxious or Angry: Mindfulness and Mental Health</vt:lpstr>
      <vt:lpstr>Exploring</vt:lpstr>
      <vt:lpstr>What is Mindfulness?</vt:lpstr>
      <vt:lpstr>The Scattered Mind</vt:lpstr>
      <vt:lpstr>The Scattered Mind</vt:lpstr>
      <vt:lpstr>The Scattered Mind</vt:lpstr>
      <vt:lpstr>Guided Practice</vt:lpstr>
      <vt:lpstr>Breathing and Thinking </vt:lpstr>
      <vt:lpstr>Consolidating</vt:lpstr>
      <vt:lpstr>Thought Clouds</vt:lpstr>
      <vt:lpstr>Thought Clouds</vt:lpstr>
      <vt:lpstr>Thought Clouds</vt:lpstr>
      <vt:lpstr>Reflecting</vt:lpstr>
      <vt:lpstr>Sharing our Experiences </vt:lpstr>
      <vt:lpstr>The Big Questions</vt:lpstr>
      <vt:lpstr>The Big Questions </vt:lpstr>
      <vt:lpstr>Mindfulness Helps to Settle the mind.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Ridsdale</dc:creator>
  <cp:lastModifiedBy>Elaine Lovatt</cp:lastModifiedBy>
  <cp:revision>66</cp:revision>
  <dcterms:created xsi:type="dcterms:W3CDTF">2018-01-15T15:49:44Z</dcterms:created>
  <dcterms:modified xsi:type="dcterms:W3CDTF">2020-03-30T09:07:42Z</dcterms:modified>
</cp:coreProperties>
</file>