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sldIdLst>
    <p:sldId id="256" r:id="rId5"/>
    <p:sldId id="329" r:id="rId6"/>
    <p:sldId id="258" r:id="rId7"/>
    <p:sldId id="259" r:id="rId8"/>
    <p:sldId id="330" r:id="rId9"/>
    <p:sldId id="333" r:id="rId10"/>
    <p:sldId id="260" r:id="rId11"/>
    <p:sldId id="326" r:id="rId12"/>
    <p:sldId id="261" r:id="rId13"/>
    <p:sldId id="323" r:id="rId14"/>
    <p:sldId id="266" r:id="rId15"/>
    <p:sldId id="262" r:id="rId16"/>
    <p:sldId id="264" r:id="rId17"/>
    <p:sldId id="263" r:id="rId18"/>
    <p:sldId id="331" r:id="rId19"/>
    <p:sldId id="265" r:id="rId20"/>
    <p:sldId id="332" r:id="rId21"/>
    <p:sldId id="328" r:id="rId22"/>
    <p:sldId id="321" r:id="rId23"/>
    <p:sldId id="267" r:id="rId24"/>
    <p:sldId id="322" r:id="rId25"/>
    <p:sldId id="325" r:id="rId2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a:srgbClr val="FFFF00"/>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904D6F-BDC1-4EFA-A1A6-BD0C87DEFD56}" v="1" dt="2026-09-17T12:05:46.0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71" autoAdjust="0"/>
    <p:restoredTop sz="94660"/>
  </p:normalViewPr>
  <p:slideViewPr>
    <p:cSldViewPr snapToGrid="0">
      <p:cViewPr varScale="1">
        <p:scale>
          <a:sx n="78" d="100"/>
          <a:sy n="78" d="100"/>
        </p:scale>
        <p:origin x="797"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Savage" userId="4298093c-ea93-4c8d-b1aa-2884178e187f" providerId="ADAL" clId="{EEEC348A-BB75-4476-8F2F-33F7A8E2A197}"/>
    <pc:docChg chg="custSel addSld modSld">
      <pc:chgData name="Helen Savage" userId="4298093c-ea93-4c8d-b1aa-2884178e187f" providerId="ADAL" clId="{EEEC348A-BB75-4476-8F2F-33F7A8E2A197}" dt="2026-09-13T10:11:29.098" v="172" actId="1076"/>
      <pc:docMkLst>
        <pc:docMk/>
      </pc:docMkLst>
      <pc:sldChg chg="addSp delSp modSp mod">
        <pc:chgData name="Helen Savage" userId="4298093c-ea93-4c8d-b1aa-2884178e187f" providerId="ADAL" clId="{EEEC348A-BB75-4476-8F2F-33F7A8E2A197}" dt="2026-09-13T10:11:29.098" v="172" actId="1076"/>
        <pc:sldMkLst>
          <pc:docMk/>
          <pc:sldMk cId="2702659748" sldId="256"/>
        </pc:sldMkLst>
        <pc:spChg chg="mod">
          <ac:chgData name="Helen Savage" userId="4298093c-ea93-4c8d-b1aa-2884178e187f" providerId="ADAL" clId="{EEEC348A-BB75-4476-8F2F-33F7A8E2A197}" dt="2026-09-13T10:11:29.098" v="172" actId="1076"/>
          <ac:spMkLst>
            <pc:docMk/>
            <pc:sldMk cId="2702659748" sldId="256"/>
            <ac:spMk id="3" creationId="{90B4FEBC-F94E-E0FC-DA0F-0EAC2DBEBB07}"/>
          </ac:spMkLst>
        </pc:spChg>
        <pc:spChg chg="mod">
          <ac:chgData name="Helen Savage" userId="4298093c-ea93-4c8d-b1aa-2884178e187f" providerId="ADAL" clId="{EEEC348A-BB75-4476-8F2F-33F7A8E2A197}" dt="2026-09-13T10:11:19.571" v="168" actId="1076"/>
          <ac:spMkLst>
            <pc:docMk/>
            <pc:sldMk cId="2702659748" sldId="256"/>
            <ac:spMk id="8" creationId="{FE2CA681-3F58-E1DB-8D9E-FBD2C04A5785}"/>
          </ac:spMkLst>
        </pc:spChg>
        <pc:spChg chg="mod">
          <ac:chgData name="Helen Savage" userId="4298093c-ea93-4c8d-b1aa-2884178e187f" providerId="ADAL" clId="{EEEC348A-BB75-4476-8F2F-33F7A8E2A197}" dt="2026-09-13T10:11:22.049" v="169" actId="1076"/>
          <ac:spMkLst>
            <pc:docMk/>
            <pc:sldMk cId="2702659748" sldId="256"/>
            <ac:spMk id="9" creationId="{2F8CED05-8650-1311-FFFE-46AED066B39A}"/>
          </ac:spMkLst>
        </pc:spChg>
        <pc:picChg chg="add mod">
          <ac:chgData name="Helen Savage" userId="4298093c-ea93-4c8d-b1aa-2884178e187f" providerId="ADAL" clId="{EEEC348A-BB75-4476-8F2F-33F7A8E2A197}" dt="2026-09-13T10:11:24.056" v="170" actId="1076"/>
          <ac:picMkLst>
            <pc:docMk/>
            <pc:sldMk cId="2702659748" sldId="256"/>
            <ac:picMk id="4" creationId="{42490926-0E89-9532-EBED-BC717FF8BBED}"/>
          </ac:picMkLst>
        </pc:picChg>
        <pc:picChg chg="add mod">
          <ac:chgData name="Helen Savage" userId="4298093c-ea93-4c8d-b1aa-2884178e187f" providerId="ADAL" clId="{EEEC348A-BB75-4476-8F2F-33F7A8E2A197}" dt="2026-09-12T16:08:49.479" v="153" actId="1076"/>
          <ac:picMkLst>
            <pc:docMk/>
            <pc:sldMk cId="2702659748" sldId="256"/>
            <ac:picMk id="5" creationId="{85D27A3F-E596-58D7-35DA-A755A3F181F0}"/>
          </ac:picMkLst>
        </pc:picChg>
        <pc:picChg chg="add mod">
          <ac:chgData name="Helen Savage" userId="4298093c-ea93-4c8d-b1aa-2884178e187f" providerId="ADAL" clId="{EEEC348A-BB75-4476-8F2F-33F7A8E2A197}" dt="2026-09-13T10:11:25.619" v="171" actId="1076"/>
          <ac:picMkLst>
            <pc:docMk/>
            <pc:sldMk cId="2702659748" sldId="256"/>
            <ac:picMk id="10" creationId="{2E1F16B7-E21B-945F-6F78-F7549ACD6023}"/>
          </ac:picMkLst>
        </pc:picChg>
        <pc:picChg chg="mod">
          <ac:chgData name="Helen Savage" userId="4298093c-ea93-4c8d-b1aa-2884178e187f" providerId="ADAL" clId="{EEEC348A-BB75-4476-8F2F-33F7A8E2A197}" dt="2026-09-13T10:11:15.071" v="167" actId="1076"/>
          <ac:picMkLst>
            <pc:docMk/>
            <pc:sldMk cId="2702659748" sldId="256"/>
            <ac:picMk id="21" creationId="{D032E87D-64A2-1691-494E-05EA32B3F9B5}"/>
          </ac:picMkLst>
        </pc:picChg>
      </pc:sldChg>
      <pc:sldChg chg="modSp mod">
        <pc:chgData name="Helen Savage" userId="4298093c-ea93-4c8d-b1aa-2884178e187f" providerId="ADAL" clId="{EEEC348A-BB75-4476-8F2F-33F7A8E2A197}" dt="2026-09-12T15:54:10.141" v="12" actId="20577"/>
        <pc:sldMkLst>
          <pc:docMk/>
          <pc:sldMk cId="1719249293" sldId="258"/>
        </pc:sldMkLst>
        <pc:spChg chg="mod">
          <ac:chgData name="Helen Savage" userId="4298093c-ea93-4c8d-b1aa-2884178e187f" providerId="ADAL" clId="{EEEC348A-BB75-4476-8F2F-33F7A8E2A197}" dt="2026-09-12T15:54:10.141" v="12" actId="20577"/>
          <ac:spMkLst>
            <pc:docMk/>
            <pc:sldMk cId="1719249293" sldId="258"/>
            <ac:spMk id="8" creationId="{E3F7344E-A15B-F989-F343-90298BAC5EC4}"/>
          </ac:spMkLst>
        </pc:spChg>
      </pc:sldChg>
      <pc:sldChg chg="modSp mod">
        <pc:chgData name="Helen Savage" userId="4298093c-ea93-4c8d-b1aa-2884178e187f" providerId="ADAL" clId="{EEEC348A-BB75-4476-8F2F-33F7A8E2A197}" dt="2026-09-12T15:56:13.144" v="104" actId="6549"/>
        <pc:sldMkLst>
          <pc:docMk/>
          <pc:sldMk cId="409752395" sldId="263"/>
        </pc:sldMkLst>
        <pc:spChg chg="mod">
          <ac:chgData name="Helen Savage" userId="4298093c-ea93-4c8d-b1aa-2884178e187f" providerId="ADAL" clId="{EEEC348A-BB75-4476-8F2F-33F7A8E2A197}" dt="2026-09-12T15:56:13.144" v="104" actId="6549"/>
          <ac:spMkLst>
            <pc:docMk/>
            <pc:sldMk cId="409752395" sldId="263"/>
            <ac:spMk id="6" creationId="{54FE4168-4944-20D6-8A3B-5CEAD3FDB4F2}"/>
          </ac:spMkLst>
        </pc:spChg>
      </pc:sldChg>
      <pc:sldChg chg="addSp modSp mod">
        <pc:chgData name="Helen Savage" userId="4298093c-ea93-4c8d-b1aa-2884178e187f" providerId="ADAL" clId="{EEEC348A-BB75-4476-8F2F-33F7A8E2A197}" dt="2026-09-12T16:07:17.898" v="123" actId="14100"/>
        <pc:sldMkLst>
          <pc:docMk/>
          <pc:sldMk cId="1993946026" sldId="264"/>
        </pc:sldMkLst>
        <pc:picChg chg="add mod">
          <ac:chgData name="Helen Savage" userId="4298093c-ea93-4c8d-b1aa-2884178e187f" providerId="ADAL" clId="{EEEC348A-BB75-4476-8F2F-33F7A8E2A197}" dt="2026-09-12T16:07:17.898" v="123" actId="14100"/>
          <ac:picMkLst>
            <pc:docMk/>
            <pc:sldMk cId="1993946026" sldId="264"/>
            <ac:picMk id="5" creationId="{5293AB05-217A-419E-8165-C5520BB164F7}"/>
          </ac:picMkLst>
        </pc:picChg>
      </pc:sldChg>
      <pc:sldChg chg="addSp modSp mod">
        <pc:chgData name="Helen Savage" userId="4298093c-ea93-4c8d-b1aa-2884178e187f" providerId="ADAL" clId="{EEEC348A-BB75-4476-8F2F-33F7A8E2A197}" dt="2026-09-12T16:04:44.863" v="119"/>
        <pc:sldMkLst>
          <pc:docMk/>
          <pc:sldMk cId="1761950333" sldId="265"/>
        </pc:sldMkLst>
        <pc:graphicFrameChg chg="add mod modGraphic">
          <ac:chgData name="Helen Savage" userId="4298093c-ea93-4c8d-b1aa-2884178e187f" providerId="ADAL" clId="{EEEC348A-BB75-4476-8F2F-33F7A8E2A197}" dt="2026-09-12T16:04:44.863" v="119"/>
          <ac:graphicFrameMkLst>
            <pc:docMk/>
            <pc:sldMk cId="1761950333" sldId="265"/>
            <ac:graphicFrameMk id="3" creationId="{3E6EF5E6-9EC0-BC50-A5F9-27B09347E5FE}"/>
          </ac:graphicFrameMkLst>
        </pc:graphicFrameChg>
      </pc:sldChg>
      <pc:sldChg chg="modSp mod">
        <pc:chgData name="Helen Savage" userId="4298093c-ea93-4c8d-b1aa-2884178e187f" providerId="ADAL" clId="{EEEC348A-BB75-4476-8F2F-33F7A8E2A197}" dt="2026-09-12T15:54:47.731" v="13" actId="20577"/>
        <pc:sldMkLst>
          <pc:docMk/>
          <pc:sldMk cId="4268939131" sldId="323"/>
        </pc:sldMkLst>
        <pc:spChg chg="mod">
          <ac:chgData name="Helen Savage" userId="4298093c-ea93-4c8d-b1aa-2884178e187f" providerId="ADAL" clId="{EEEC348A-BB75-4476-8F2F-33F7A8E2A197}" dt="2026-09-12T15:54:47.731" v="13" actId="20577"/>
          <ac:spMkLst>
            <pc:docMk/>
            <pc:sldMk cId="4268939131" sldId="323"/>
            <ac:spMk id="3" creationId="{5E172042-48A4-D038-EB72-ECD4C1DCA5EA}"/>
          </ac:spMkLst>
        </pc:spChg>
      </pc:sldChg>
      <pc:sldChg chg="add">
        <pc:chgData name="Helen Savage" userId="4298093c-ea93-4c8d-b1aa-2884178e187f" providerId="ADAL" clId="{EEEC348A-BB75-4476-8F2F-33F7A8E2A197}" dt="2026-09-12T15:59:19.927" v="105"/>
        <pc:sldMkLst>
          <pc:docMk/>
          <pc:sldMk cId="583566889" sldId="331"/>
        </pc:sldMkLst>
      </pc:sldChg>
      <pc:sldChg chg="add setBg">
        <pc:chgData name="Helen Savage" userId="4298093c-ea93-4c8d-b1aa-2884178e187f" providerId="ADAL" clId="{EEEC348A-BB75-4476-8F2F-33F7A8E2A197}" dt="2026-09-12T15:59:55.238" v="106"/>
        <pc:sldMkLst>
          <pc:docMk/>
          <pc:sldMk cId="2967745570" sldId="332"/>
        </pc:sldMkLst>
      </pc:sldChg>
    </pc:docChg>
  </pc:docChgLst>
  <pc:docChgLst>
    <pc:chgData name="Katie Marriott" userId="2c713bc5-8c26-4629-8ab7-55199cf2a528" providerId="ADAL" clId="{D60A8DBF-31E6-4EBD-9CC4-D76C091146FE}"/>
    <pc:docChg chg="addSld modSld">
      <pc:chgData name="Katie Marriott" userId="2c713bc5-8c26-4629-8ab7-55199cf2a528" providerId="ADAL" clId="{D60A8DBF-31E6-4EBD-9CC4-D76C091146FE}" dt="2026-09-17T12:06:29.389" v="76" actId="20577"/>
      <pc:docMkLst>
        <pc:docMk/>
      </pc:docMkLst>
      <pc:sldChg chg="modNotesTx">
        <pc:chgData name="Katie Marriott" userId="2c713bc5-8c26-4629-8ab7-55199cf2a528" providerId="ADAL" clId="{D60A8DBF-31E6-4EBD-9CC4-D76C091146FE}" dt="2026-09-17T07:56:55.669" v="49" actId="20577"/>
        <pc:sldMkLst>
          <pc:docMk/>
          <pc:sldMk cId="2702659748" sldId="256"/>
        </pc:sldMkLst>
      </pc:sldChg>
      <pc:sldChg chg="modNotesTx">
        <pc:chgData name="Katie Marriott" userId="2c713bc5-8c26-4629-8ab7-55199cf2a528" providerId="ADAL" clId="{D60A8DBF-31E6-4EBD-9CC4-D76C091146FE}" dt="2026-09-17T07:55:07.448" v="1" actId="20577"/>
        <pc:sldMkLst>
          <pc:docMk/>
          <pc:sldMk cId="237963934" sldId="259"/>
        </pc:sldMkLst>
      </pc:sldChg>
      <pc:sldChg chg="modNotesTx">
        <pc:chgData name="Katie Marriott" userId="2c713bc5-8c26-4629-8ab7-55199cf2a528" providerId="ADAL" clId="{D60A8DBF-31E6-4EBD-9CC4-D76C091146FE}" dt="2026-09-17T12:06:08.268" v="56" actId="20577"/>
        <pc:sldMkLst>
          <pc:docMk/>
          <pc:sldMk cId="2234254092" sldId="260"/>
        </pc:sldMkLst>
      </pc:sldChg>
      <pc:sldChg chg="modNotesTx">
        <pc:chgData name="Katie Marriott" userId="2c713bc5-8c26-4629-8ab7-55199cf2a528" providerId="ADAL" clId="{D60A8DBF-31E6-4EBD-9CC4-D76C091146FE}" dt="2026-09-17T12:06:15.927" v="64" actId="20577"/>
        <pc:sldMkLst>
          <pc:docMk/>
          <pc:sldMk cId="223673870" sldId="261"/>
        </pc:sldMkLst>
      </pc:sldChg>
      <pc:sldChg chg="modNotesTx">
        <pc:chgData name="Katie Marriott" userId="2c713bc5-8c26-4629-8ab7-55199cf2a528" providerId="ADAL" clId="{D60A8DBF-31E6-4EBD-9CC4-D76C091146FE}" dt="2026-09-17T12:06:29.389" v="76" actId="20577"/>
        <pc:sldMkLst>
          <pc:docMk/>
          <pc:sldMk cId="2817521965" sldId="262"/>
        </pc:sldMkLst>
      </pc:sldChg>
      <pc:sldChg chg="modNotesTx">
        <pc:chgData name="Katie Marriott" userId="2c713bc5-8c26-4629-8ab7-55199cf2a528" providerId="ADAL" clId="{D60A8DBF-31E6-4EBD-9CC4-D76C091146FE}" dt="2026-09-17T07:55:55.188" v="19" actId="20577"/>
        <pc:sldMkLst>
          <pc:docMk/>
          <pc:sldMk cId="409752395" sldId="263"/>
        </pc:sldMkLst>
      </pc:sldChg>
      <pc:sldChg chg="modNotesTx">
        <pc:chgData name="Katie Marriott" userId="2c713bc5-8c26-4629-8ab7-55199cf2a528" providerId="ADAL" clId="{D60A8DBF-31E6-4EBD-9CC4-D76C091146FE}" dt="2026-09-17T07:55:51.540" v="17" actId="20577"/>
        <pc:sldMkLst>
          <pc:docMk/>
          <pc:sldMk cId="1993946026" sldId="264"/>
        </pc:sldMkLst>
      </pc:sldChg>
      <pc:sldChg chg="modNotesTx">
        <pc:chgData name="Katie Marriott" userId="2c713bc5-8c26-4629-8ab7-55199cf2a528" providerId="ADAL" clId="{D60A8DBF-31E6-4EBD-9CC4-D76C091146FE}" dt="2026-09-17T07:56:03.792" v="23" actId="20577"/>
        <pc:sldMkLst>
          <pc:docMk/>
          <pc:sldMk cId="1761950333" sldId="265"/>
        </pc:sldMkLst>
      </pc:sldChg>
      <pc:sldChg chg="modNotesTx">
        <pc:chgData name="Katie Marriott" userId="2c713bc5-8c26-4629-8ab7-55199cf2a528" providerId="ADAL" clId="{D60A8DBF-31E6-4EBD-9CC4-D76C091146FE}" dt="2026-09-17T12:06:21.648" v="72" actId="20577"/>
        <pc:sldMkLst>
          <pc:docMk/>
          <pc:sldMk cId="2442620795" sldId="266"/>
        </pc:sldMkLst>
      </pc:sldChg>
      <pc:sldChg chg="modNotesTx">
        <pc:chgData name="Katie Marriott" userId="2c713bc5-8c26-4629-8ab7-55199cf2a528" providerId="ADAL" clId="{D60A8DBF-31E6-4EBD-9CC4-D76C091146FE}" dt="2026-09-17T07:56:42.602" v="31" actId="20577"/>
        <pc:sldMkLst>
          <pc:docMk/>
          <pc:sldMk cId="470954959" sldId="267"/>
        </pc:sldMkLst>
      </pc:sldChg>
      <pc:sldChg chg="modNotesTx">
        <pc:chgData name="Katie Marriott" userId="2c713bc5-8c26-4629-8ab7-55199cf2a528" providerId="ADAL" clId="{D60A8DBF-31E6-4EBD-9CC4-D76C091146FE}" dt="2026-09-17T07:56:31.649" v="29" actId="20577"/>
        <pc:sldMkLst>
          <pc:docMk/>
          <pc:sldMk cId="3769982190" sldId="321"/>
        </pc:sldMkLst>
      </pc:sldChg>
      <pc:sldChg chg="modNotesTx">
        <pc:chgData name="Katie Marriott" userId="2c713bc5-8c26-4629-8ab7-55199cf2a528" providerId="ADAL" clId="{D60A8DBF-31E6-4EBD-9CC4-D76C091146FE}" dt="2026-09-17T07:56:44.446" v="33" actId="20577"/>
        <pc:sldMkLst>
          <pc:docMk/>
          <pc:sldMk cId="2117116316" sldId="322"/>
        </pc:sldMkLst>
      </pc:sldChg>
      <pc:sldChg chg="modNotesTx">
        <pc:chgData name="Katie Marriott" userId="2c713bc5-8c26-4629-8ab7-55199cf2a528" providerId="ADAL" clId="{D60A8DBF-31E6-4EBD-9CC4-D76C091146FE}" dt="2026-09-17T12:06:19.054" v="68" actId="20577"/>
        <pc:sldMkLst>
          <pc:docMk/>
          <pc:sldMk cId="4268939131" sldId="323"/>
        </pc:sldMkLst>
      </pc:sldChg>
      <pc:sldChg chg="modNotesTx">
        <pc:chgData name="Katie Marriott" userId="2c713bc5-8c26-4629-8ab7-55199cf2a528" providerId="ADAL" clId="{D60A8DBF-31E6-4EBD-9CC4-D76C091146FE}" dt="2026-09-17T07:56:50.960" v="45" actId="20577"/>
        <pc:sldMkLst>
          <pc:docMk/>
          <pc:sldMk cId="2756251795" sldId="325"/>
        </pc:sldMkLst>
      </pc:sldChg>
      <pc:sldChg chg="modNotesTx">
        <pc:chgData name="Katie Marriott" userId="2c713bc5-8c26-4629-8ab7-55199cf2a528" providerId="ADAL" clId="{D60A8DBF-31E6-4EBD-9CC4-D76C091146FE}" dt="2026-09-17T12:06:12.411" v="60" actId="20577"/>
        <pc:sldMkLst>
          <pc:docMk/>
          <pc:sldMk cId="1081071911" sldId="326"/>
        </pc:sldMkLst>
      </pc:sldChg>
      <pc:sldChg chg="modNotesTx">
        <pc:chgData name="Katie Marriott" userId="2c713bc5-8c26-4629-8ab7-55199cf2a528" providerId="ADAL" clId="{D60A8DBF-31E6-4EBD-9CC4-D76C091146FE}" dt="2026-09-17T07:56:29.250" v="27" actId="20577"/>
        <pc:sldMkLst>
          <pc:docMk/>
          <pc:sldMk cId="2978540206" sldId="328"/>
        </pc:sldMkLst>
      </pc:sldChg>
      <pc:sldChg chg="modNotesTx">
        <pc:chgData name="Katie Marriott" userId="2c713bc5-8c26-4629-8ab7-55199cf2a528" providerId="ADAL" clId="{D60A8DBF-31E6-4EBD-9CC4-D76C091146FE}" dt="2026-09-17T07:55:10.226" v="3" actId="20577"/>
        <pc:sldMkLst>
          <pc:docMk/>
          <pc:sldMk cId="3035908984" sldId="330"/>
        </pc:sldMkLst>
      </pc:sldChg>
      <pc:sldChg chg="modNotesTx">
        <pc:chgData name="Katie Marriott" userId="2c713bc5-8c26-4629-8ab7-55199cf2a528" providerId="ADAL" clId="{D60A8DBF-31E6-4EBD-9CC4-D76C091146FE}" dt="2026-09-17T07:56:01.081" v="21" actId="20577"/>
        <pc:sldMkLst>
          <pc:docMk/>
          <pc:sldMk cId="583566889" sldId="331"/>
        </pc:sldMkLst>
      </pc:sldChg>
      <pc:sldChg chg="modNotesTx">
        <pc:chgData name="Katie Marriott" userId="2c713bc5-8c26-4629-8ab7-55199cf2a528" providerId="ADAL" clId="{D60A8DBF-31E6-4EBD-9CC4-D76C091146FE}" dt="2026-09-17T07:56:27.006" v="25" actId="20577"/>
        <pc:sldMkLst>
          <pc:docMk/>
          <pc:sldMk cId="2967745570" sldId="332"/>
        </pc:sldMkLst>
      </pc:sldChg>
      <pc:sldChg chg="add modNotesTx">
        <pc:chgData name="Katie Marriott" userId="2c713bc5-8c26-4629-8ab7-55199cf2a528" providerId="ADAL" clId="{D60A8DBF-31E6-4EBD-9CC4-D76C091146FE}" dt="2026-09-17T12:06:04.487" v="52" actId="20577"/>
        <pc:sldMkLst>
          <pc:docMk/>
          <pc:sldMk cId="1194179811" sldId="333"/>
        </pc:sldMkLst>
      </pc:sldChg>
    </pc:docChg>
  </pc:docChgLst>
  <pc:docChgLst>
    <pc:chgData name="Lauren Spalding" userId="bdc2cd34-a348-4157-b5e5-7e4c96a75acd" providerId="ADAL" clId="{C89CFB84-F51D-4853-A76F-ADF332C16AFF}"/>
    <pc:docChg chg="custSel modSld">
      <pc:chgData name="Lauren Spalding" userId="bdc2cd34-a348-4157-b5e5-7e4c96a75acd" providerId="ADAL" clId="{C89CFB84-F51D-4853-A76F-ADF332C16AFF}" dt="2026-09-16T09:19:41.868" v="3" actId="20577"/>
      <pc:docMkLst>
        <pc:docMk/>
      </pc:docMkLst>
      <pc:sldChg chg="addSp delSp modSp mod">
        <pc:chgData name="Lauren Spalding" userId="bdc2cd34-a348-4157-b5e5-7e4c96a75acd" providerId="ADAL" clId="{C89CFB84-F51D-4853-A76F-ADF332C16AFF}" dt="2026-09-16T09:19:41.868" v="3" actId="20577"/>
        <pc:sldMkLst>
          <pc:docMk/>
          <pc:sldMk cId="2442620795" sldId="266"/>
        </pc:sldMkLst>
        <pc:spChg chg="del">
          <ac:chgData name="Lauren Spalding" userId="bdc2cd34-a348-4157-b5e5-7e4c96a75acd" providerId="ADAL" clId="{C89CFB84-F51D-4853-A76F-ADF332C16AFF}" dt="2026-09-16T09:19:39.434" v="0" actId="478"/>
          <ac:spMkLst>
            <pc:docMk/>
            <pc:sldMk cId="2442620795" sldId="266"/>
            <ac:spMk id="3" creationId="{4534CFE4-FB40-3481-AA5C-CEF87E2A176F}"/>
          </ac:spMkLst>
        </pc:spChg>
        <pc:spChg chg="add mod">
          <ac:chgData name="Lauren Spalding" userId="bdc2cd34-a348-4157-b5e5-7e4c96a75acd" providerId="ADAL" clId="{C89CFB84-F51D-4853-A76F-ADF332C16AFF}" dt="2026-09-16T09:19:41.868" v="3" actId="20577"/>
          <ac:spMkLst>
            <pc:docMk/>
            <pc:sldMk cId="2442620795" sldId="266"/>
            <ac:spMk id="7" creationId="{1FC7B3B3-419B-D861-4368-B7492ABFBBB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4" y="1"/>
            <a:ext cx="2945659" cy="498055"/>
          </a:xfrm>
          <a:prstGeom prst="rect">
            <a:avLst/>
          </a:prstGeom>
        </p:spPr>
        <p:txBody>
          <a:bodyPr vert="horz" lIns="91440" tIns="45720" rIns="91440" bIns="45720" rtlCol="0"/>
          <a:lstStyle>
            <a:lvl1pPr algn="r">
              <a:defRPr sz="1200"/>
            </a:lvl1pPr>
          </a:lstStyle>
          <a:p>
            <a:fld id="{0EA2B5FE-1A41-47CE-AB07-8E70029B5D05}" type="datetimeFigureOut">
              <a:rPr lang="en-GB" smtClean="0"/>
              <a:t>17/09/2026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4"/>
            <a:ext cx="2945659" cy="49805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4"/>
            <a:ext cx="2945659" cy="498054"/>
          </a:xfrm>
          <a:prstGeom prst="rect">
            <a:avLst/>
          </a:prstGeom>
        </p:spPr>
        <p:txBody>
          <a:bodyPr vert="horz" lIns="91440" tIns="45720" rIns="91440" bIns="45720" rtlCol="0" anchor="b"/>
          <a:lstStyle>
            <a:lvl1pPr algn="r">
              <a:defRPr sz="1200"/>
            </a:lvl1pPr>
          </a:lstStyle>
          <a:p>
            <a:fld id="{6C86B7D8-D466-4DA6-9EEC-6A65C43BF4A7}" type="slidenum">
              <a:rPr lang="en-GB" smtClean="0"/>
              <a:t>‹#›</a:t>
            </a:fld>
            <a:endParaRPr lang="en-GB"/>
          </a:p>
        </p:txBody>
      </p:sp>
    </p:spTree>
    <p:extLst>
      <p:ext uri="{BB962C8B-B14F-4D97-AF65-F5344CB8AC3E}">
        <p14:creationId xmlns:p14="http://schemas.microsoft.com/office/powerpoint/2010/main" val="4265570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Both</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1</a:t>
            </a:fld>
            <a:endParaRPr lang="en-GB"/>
          </a:p>
        </p:txBody>
      </p:sp>
    </p:spTree>
    <p:extLst>
      <p:ext uri="{BB962C8B-B14F-4D97-AF65-F5344CB8AC3E}">
        <p14:creationId xmlns:p14="http://schemas.microsoft.com/office/powerpoint/2010/main" val="37569896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SLT</a:t>
            </a:r>
            <a:endParaRPr lang="en-GB" dirty="0"/>
          </a:p>
          <a:p>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2</a:t>
            </a:fld>
            <a:endParaRPr lang="en-GB"/>
          </a:p>
        </p:txBody>
      </p:sp>
    </p:spTree>
    <p:extLst>
      <p:ext uri="{BB962C8B-B14F-4D97-AF65-F5344CB8AC3E}">
        <p14:creationId xmlns:p14="http://schemas.microsoft.com/office/powerpoint/2010/main" val="1591957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SLT</a:t>
            </a:r>
            <a:endParaRPr lang="en-GB" dirty="0"/>
          </a:p>
          <a:p>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3</a:t>
            </a:fld>
            <a:endParaRPr lang="en-GB"/>
          </a:p>
        </p:txBody>
      </p:sp>
    </p:spTree>
    <p:extLst>
      <p:ext uri="{BB962C8B-B14F-4D97-AF65-F5344CB8AC3E}">
        <p14:creationId xmlns:p14="http://schemas.microsoft.com/office/powerpoint/2010/main" val="21343516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KM</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4</a:t>
            </a:fld>
            <a:endParaRPr lang="en-GB"/>
          </a:p>
        </p:txBody>
      </p:sp>
    </p:spTree>
    <p:extLst>
      <p:ext uri="{BB962C8B-B14F-4D97-AF65-F5344CB8AC3E}">
        <p14:creationId xmlns:p14="http://schemas.microsoft.com/office/powerpoint/2010/main" val="945009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HS</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5</a:t>
            </a:fld>
            <a:endParaRPr lang="en-GB"/>
          </a:p>
        </p:txBody>
      </p:sp>
    </p:spTree>
    <p:extLst>
      <p:ext uri="{BB962C8B-B14F-4D97-AF65-F5344CB8AC3E}">
        <p14:creationId xmlns:p14="http://schemas.microsoft.com/office/powerpoint/2010/main" val="27055076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KM</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6</a:t>
            </a:fld>
            <a:endParaRPr lang="en-GB"/>
          </a:p>
        </p:txBody>
      </p:sp>
    </p:spTree>
    <p:extLst>
      <p:ext uri="{BB962C8B-B14F-4D97-AF65-F5344CB8AC3E}">
        <p14:creationId xmlns:p14="http://schemas.microsoft.com/office/powerpoint/2010/main" val="35808878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HS</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7</a:t>
            </a:fld>
            <a:endParaRPr lang="en-GB"/>
          </a:p>
        </p:txBody>
      </p:sp>
    </p:spTree>
    <p:extLst>
      <p:ext uri="{BB962C8B-B14F-4D97-AF65-F5344CB8AC3E}">
        <p14:creationId xmlns:p14="http://schemas.microsoft.com/office/powerpoint/2010/main" val="25194305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KM</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8</a:t>
            </a:fld>
            <a:endParaRPr lang="en-GB"/>
          </a:p>
        </p:txBody>
      </p:sp>
    </p:spTree>
    <p:extLst>
      <p:ext uri="{BB962C8B-B14F-4D97-AF65-F5344CB8AC3E}">
        <p14:creationId xmlns:p14="http://schemas.microsoft.com/office/powerpoint/2010/main" val="27659909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HS</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9</a:t>
            </a:fld>
            <a:endParaRPr lang="en-GB"/>
          </a:p>
        </p:txBody>
      </p:sp>
    </p:spTree>
    <p:extLst>
      <p:ext uri="{BB962C8B-B14F-4D97-AF65-F5344CB8AC3E}">
        <p14:creationId xmlns:p14="http://schemas.microsoft.com/office/powerpoint/2010/main" val="4278957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KM</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10</a:t>
            </a:fld>
            <a:endParaRPr lang="en-GB"/>
          </a:p>
        </p:txBody>
      </p:sp>
    </p:spTree>
    <p:extLst>
      <p:ext uri="{BB962C8B-B14F-4D97-AF65-F5344CB8AC3E}">
        <p14:creationId xmlns:p14="http://schemas.microsoft.com/office/powerpoint/2010/main" val="1827622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HS</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11</a:t>
            </a:fld>
            <a:endParaRPr lang="en-GB"/>
          </a:p>
        </p:txBody>
      </p:sp>
    </p:spTree>
    <p:extLst>
      <p:ext uri="{BB962C8B-B14F-4D97-AF65-F5344CB8AC3E}">
        <p14:creationId xmlns:p14="http://schemas.microsoft.com/office/powerpoint/2010/main" val="15334718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KM</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12</a:t>
            </a:fld>
            <a:endParaRPr lang="en-GB"/>
          </a:p>
        </p:txBody>
      </p:sp>
    </p:spTree>
    <p:extLst>
      <p:ext uri="{BB962C8B-B14F-4D97-AF65-F5344CB8AC3E}">
        <p14:creationId xmlns:p14="http://schemas.microsoft.com/office/powerpoint/2010/main" val="12764214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HS</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13</a:t>
            </a:fld>
            <a:endParaRPr lang="en-GB"/>
          </a:p>
        </p:txBody>
      </p:sp>
    </p:spTree>
    <p:extLst>
      <p:ext uri="{BB962C8B-B14F-4D97-AF65-F5344CB8AC3E}">
        <p14:creationId xmlns:p14="http://schemas.microsoft.com/office/powerpoint/2010/main" val="14135359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KM</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14</a:t>
            </a:fld>
            <a:endParaRPr lang="en-GB"/>
          </a:p>
        </p:txBody>
      </p:sp>
    </p:spTree>
    <p:extLst>
      <p:ext uri="{BB962C8B-B14F-4D97-AF65-F5344CB8AC3E}">
        <p14:creationId xmlns:p14="http://schemas.microsoft.com/office/powerpoint/2010/main" val="27287262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KM</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15</a:t>
            </a:fld>
            <a:endParaRPr lang="en-GB"/>
          </a:p>
        </p:txBody>
      </p:sp>
    </p:spTree>
    <p:extLst>
      <p:ext uri="{BB962C8B-B14F-4D97-AF65-F5344CB8AC3E}">
        <p14:creationId xmlns:p14="http://schemas.microsoft.com/office/powerpoint/2010/main" val="5831360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HS</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16</a:t>
            </a:fld>
            <a:endParaRPr lang="en-GB"/>
          </a:p>
        </p:txBody>
      </p:sp>
    </p:spTree>
    <p:extLst>
      <p:ext uri="{BB962C8B-B14F-4D97-AF65-F5344CB8AC3E}">
        <p14:creationId xmlns:p14="http://schemas.microsoft.com/office/powerpoint/2010/main" val="20424808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KM</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17</a:t>
            </a:fld>
            <a:endParaRPr lang="en-GB"/>
          </a:p>
        </p:txBody>
      </p:sp>
    </p:spTree>
    <p:extLst>
      <p:ext uri="{BB962C8B-B14F-4D97-AF65-F5344CB8AC3E}">
        <p14:creationId xmlns:p14="http://schemas.microsoft.com/office/powerpoint/2010/main" val="9737150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HS</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18</a:t>
            </a:fld>
            <a:endParaRPr lang="en-GB"/>
          </a:p>
        </p:txBody>
      </p:sp>
    </p:spTree>
    <p:extLst>
      <p:ext uri="{BB962C8B-B14F-4D97-AF65-F5344CB8AC3E}">
        <p14:creationId xmlns:p14="http://schemas.microsoft.com/office/powerpoint/2010/main" val="29153511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HS</a:t>
            </a:r>
            <a:endParaRPr lang="en-GB" dirty="0"/>
          </a:p>
        </p:txBody>
      </p:sp>
      <p:sp>
        <p:nvSpPr>
          <p:cNvPr id="4" name="Slide Number Placeholder 3"/>
          <p:cNvSpPr>
            <a:spLocks noGrp="1"/>
          </p:cNvSpPr>
          <p:nvPr>
            <p:ph type="sldNum" sz="quarter" idx="5"/>
          </p:nvPr>
        </p:nvSpPr>
        <p:spPr/>
        <p:txBody>
          <a:bodyPr/>
          <a:lstStyle/>
          <a:p>
            <a:pPr>
              <a:defRPr/>
            </a:pPr>
            <a:fld id="{5B3239C1-8F34-4275-B1BA-3612EE1A4582}" type="slidenum">
              <a:rPr lang="en-GB" smtClean="0"/>
              <a:pPr>
                <a:defRPr/>
              </a:pPr>
              <a:t>19</a:t>
            </a:fld>
            <a:endParaRPr lang="en-GB"/>
          </a:p>
        </p:txBody>
      </p:sp>
    </p:spTree>
    <p:extLst>
      <p:ext uri="{BB962C8B-B14F-4D97-AF65-F5344CB8AC3E}">
        <p14:creationId xmlns:p14="http://schemas.microsoft.com/office/powerpoint/2010/main" val="21190517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KM</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20</a:t>
            </a:fld>
            <a:endParaRPr lang="en-GB"/>
          </a:p>
        </p:txBody>
      </p:sp>
    </p:spTree>
    <p:extLst>
      <p:ext uri="{BB962C8B-B14F-4D97-AF65-F5344CB8AC3E}">
        <p14:creationId xmlns:p14="http://schemas.microsoft.com/office/powerpoint/2010/main" val="38949555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HS</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21</a:t>
            </a:fld>
            <a:endParaRPr lang="en-GB"/>
          </a:p>
        </p:txBody>
      </p:sp>
    </p:spTree>
    <p:extLst>
      <p:ext uri="{BB962C8B-B14F-4D97-AF65-F5344CB8AC3E}">
        <p14:creationId xmlns:p14="http://schemas.microsoft.com/office/powerpoint/2010/main" val="41305324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Both</a:t>
            </a:r>
            <a:endParaRPr lang="en-GB" dirty="0"/>
          </a:p>
        </p:txBody>
      </p:sp>
      <p:sp>
        <p:nvSpPr>
          <p:cNvPr id="4" name="Slide Number Placeholder 3"/>
          <p:cNvSpPr>
            <a:spLocks noGrp="1"/>
          </p:cNvSpPr>
          <p:nvPr>
            <p:ph type="sldNum" sz="quarter" idx="5"/>
          </p:nvPr>
        </p:nvSpPr>
        <p:spPr/>
        <p:txBody>
          <a:bodyPr/>
          <a:lstStyle/>
          <a:p>
            <a:fld id="{6C86B7D8-D466-4DA6-9EEC-6A65C43BF4A7}" type="slidenum">
              <a:rPr lang="en-GB" smtClean="0"/>
              <a:t>22</a:t>
            </a:fld>
            <a:endParaRPr lang="en-GB"/>
          </a:p>
        </p:txBody>
      </p:sp>
    </p:spTree>
    <p:extLst>
      <p:ext uri="{BB962C8B-B14F-4D97-AF65-F5344CB8AC3E}">
        <p14:creationId xmlns:p14="http://schemas.microsoft.com/office/powerpoint/2010/main" val="38189453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A9C90-BAE7-32E9-A7BF-E18EA96FD95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C8F8C46-1BCF-E5FF-5B95-05536DADE78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3D64EA6-5F21-D429-0AA9-9C4040A4B2A8}"/>
              </a:ext>
            </a:extLst>
          </p:cNvPr>
          <p:cNvSpPr>
            <a:spLocks noGrp="1"/>
          </p:cNvSpPr>
          <p:nvPr>
            <p:ph type="dt" sz="half" idx="10"/>
          </p:nvPr>
        </p:nvSpPr>
        <p:spPr/>
        <p:txBody>
          <a:bodyPr/>
          <a:lstStyle/>
          <a:p>
            <a:fld id="{230F676D-D195-4E89-BDD1-197119B9344C}" type="datetimeFigureOut">
              <a:rPr lang="en-GB" smtClean="0"/>
              <a:t>17/09/2026</a:t>
            </a:fld>
            <a:endParaRPr lang="en-GB"/>
          </a:p>
        </p:txBody>
      </p:sp>
      <p:sp>
        <p:nvSpPr>
          <p:cNvPr id="5" name="Footer Placeholder 4">
            <a:extLst>
              <a:ext uri="{FF2B5EF4-FFF2-40B4-BE49-F238E27FC236}">
                <a16:creationId xmlns:a16="http://schemas.microsoft.com/office/drawing/2014/main" id="{277B4162-B875-2502-DE69-C9F53B0432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C49AB8-AA31-B733-89A9-333E87AF2012}"/>
              </a:ext>
            </a:extLst>
          </p:cNvPr>
          <p:cNvSpPr>
            <a:spLocks noGrp="1"/>
          </p:cNvSpPr>
          <p:nvPr>
            <p:ph type="sldNum" sz="quarter" idx="12"/>
          </p:nvPr>
        </p:nvSpPr>
        <p:spPr/>
        <p:txBody>
          <a:bodyPr/>
          <a:lstStyle/>
          <a:p>
            <a:fld id="{69C870A5-4C21-43E9-8A48-79483CCA2C2B}" type="slidenum">
              <a:rPr lang="en-GB" smtClean="0"/>
              <a:t>‹#›</a:t>
            </a:fld>
            <a:endParaRPr lang="en-GB"/>
          </a:p>
        </p:txBody>
      </p:sp>
    </p:spTree>
    <p:extLst>
      <p:ext uri="{BB962C8B-B14F-4D97-AF65-F5344CB8AC3E}">
        <p14:creationId xmlns:p14="http://schemas.microsoft.com/office/powerpoint/2010/main" val="1501873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E12E4-2A41-5F18-573B-68FFFC06970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2899CA1-2DEA-72A5-55CB-10DAFB5B204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54808D-18AB-1F48-6B61-A33C17370D12}"/>
              </a:ext>
            </a:extLst>
          </p:cNvPr>
          <p:cNvSpPr>
            <a:spLocks noGrp="1"/>
          </p:cNvSpPr>
          <p:nvPr>
            <p:ph type="dt" sz="half" idx="10"/>
          </p:nvPr>
        </p:nvSpPr>
        <p:spPr/>
        <p:txBody>
          <a:bodyPr/>
          <a:lstStyle/>
          <a:p>
            <a:fld id="{230F676D-D195-4E89-BDD1-197119B9344C}" type="datetimeFigureOut">
              <a:rPr lang="en-GB" smtClean="0"/>
              <a:t>17/09/2026</a:t>
            </a:fld>
            <a:endParaRPr lang="en-GB"/>
          </a:p>
        </p:txBody>
      </p:sp>
      <p:sp>
        <p:nvSpPr>
          <p:cNvPr id="5" name="Footer Placeholder 4">
            <a:extLst>
              <a:ext uri="{FF2B5EF4-FFF2-40B4-BE49-F238E27FC236}">
                <a16:creationId xmlns:a16="http://schemas.microsoft.com/office/drawing/2014/main" id="{A2D51A51-A803-A7E0-3126-E94220658F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4AC13-B236-5186-159A-7D008598EB39}"/>
              </a:ext>
            </a:extLst>
          </p:cNvPr>
          <p:cNvSpPr>
            <a:spLocks noGrp="1"/>
          </p:cNvSpPr>
          <p:nvPr>
            <p:ph type="sldNum" sz="quarter" idx="12"/>
          </p:nvPr>
        </p:nvSpPr>
        <p:spPr/>
        <p:txBody>
          <a:bodyPr/>
          <a:lstStyle/>
          <a:p>
            <a:fld id="{69C870A5-4C21-43E9-8A48-79483CCA2C2B}" type="slidenum">
              <a:rPr lang="en-GB" smtClean="0"/>
              <a:t>‹#›</a:t>
            </a:fld>
            <a:endParaRPr lang="en-GB"/>
          </a:p>
        </p:txBody>
      </p:sp>
    </p:spTree>
    <p:extLst>
      <p:ext uri="{BB962C8B-B14F-4D97-AF65-F5344CB8AC3E}">
        <p14:creationId xmlns:p14="http://schemas.microsoft.com/office/powerpoint/2010/main" val="19337062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3B673-32D9-40F2-732E-2382325FD98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33A0704-3505-8417-EA74-8F67FC48AAF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FD0FB62-0DC0-F5F3-DF6D-95B8847D14D7}"/>
              </a:ext>
            </a:extLst>
          </p:cNvPr>
          <p:cNvSpPr>
            <a:spLocks noGrp="1"/>
          </p:cNvSpPr>
          <p:nvPr>
            <p:ph type="dt" sz="half" idx="10"/>
          </p:nvPr>
        </p:nvSpPr>
        <p:spPr/>
        <p:txBody>
          <a:bodyPr/>
          <a:lstStyle/>
          <a:p>
            <a:fld id="{230F676D-D195-4E89-BDD1-197119B9344C}" type="datetimeFigureOut">
              <a:rPr lang="en-GB" smtClean="0"/>
              <a:t>17/09/2026</a:t>
            </a:fld>
            <a:endParaRPr lang="en-GB"/>
          </a:p>
        </p:txBody>
      </p:sp>
      <p:sp>
        <p:nvSpPr>
          <p:cNvPr id="5" name="Footer Placeholder 4">
            <a:extLst>
              <a:ext uri="{FF2B5EF4-FFF2-40B4-BE49-F238E27FC236}">
                <a16:creationId xmlns:a16="http://schemas.microsoft.com/office/drawing/2014/main" id="{1D392329-3643-5AE0-19E3-8A7A4CE66A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92BDD6-5424-B148-9419-F6CECDB0F52C}"/>
              </a:ext>
            </a:extLst>
          </p:cNvPr>
          <p:cNvSpPr>
            <a:spLocks noGrp="1"/>
          </p:cNvSpPr>
          <p:nvPr>
            <p:ph type="sldNum" sz="quarter" idx="12"/>
          </p:nvPr>
        </p:nvSpPr>
        <p:spPr/>
        <p:txBody>
          <a:bodyPr/>
          <a:lstStyle/>
          <a:p>
            <a:fld id="{69C870A5-4C21-43E9-8A48-79483CCA2C2B}" type="slidenum">
              <a:rPr lang="en-GB" smtClean="0"/>
              <a:t>‹#›</a:t>
            </a:fld>
            <a:endParaRPr lang="en-GB"/>
          </a:p>
        </p:txBody>
      </p:sp>
    </p:spTree>
    <p:extLst>
      <p:ext uri="{BB962C8B-B14F-4D97-AF65-F5344CB8AC3E}">
        <p14:creationId xmlns:p14="http://schemas.microsoft.com/office/powerpoint/2010/main" val="819600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AAC42-6A9A-6678-43AD-CD6AEC6AA8A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86BC5D7-1071-8F32-8CCF-8CD92D797B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E3B37BA-2B1C-6DE1-94A2-5F164433D01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2A86E41-6D6C-BA97-004D-9973245B4F00}"/>
              </a:ext>
            </a:extLst>
          </p:cNvPr>
          <p:cNvSpPr>
            <a:spLocks noGrp="1"/>
          </p:cNvSpPr>
          <p:nvPr>
            <p:ph type="dt" sz="half" idx="10"/>
          </p:nvPr>
        </p:nvSpPr>
        <p:spPr/>
        <p:txBody>
          <a:bodyPr/>
          <a:lstStyle/>
          <a:p>
            <a:fld id="{230F676D-D195-4E89-BDD1-197119B9344C}" type="datetimeFigureOut">
              <a:rPr lang="en-GB" smtClean="0"/>
              <a:t>17/09/2026</a:t>
            </a:fld>
            <a:endParaRPr lang="en-GB"/>
          </a:p>
        </p:txBody>
      </p:sp>
      <p:sp>
        <p:nvSpPr>
          <p:cNvPr id="6" name="Footer Placeholder 5">
            <a:extLst>
              <a:ext uri="{FF2B5EF4-FFF2-40B4-BE49-F238E27FC236}">
                <a16:creationId xmlns:a16="http://schemas.microsoft.com/office/drawing/2014/main" id="{886F5BC9-7117-D22C-36C3-6AC9E4705E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9EFB79-DDEE-0766-FBDF-242846DB07EC}"/>
              </a:ext>
            </a:extLst>
          </p:cNvPr>
          <p:cNvSpPr>
            <a:spLocks noGrp="1"/>
          </p:cNvSpPr>
          <p:nvPr>
            <p:ph type="sldNum" sz="quarter" idx="12"/>
          </p:nvPr>
        </p:nvSpPr>
        <p:spPr/>
        <p:txBody>
          <a:bodyPr/>
          <a:lstStyle/>
          <a:p>
            <a:fld id="{69C870A5-4C21-43E9-8A48-79483CCA2C2B}" type="slidenum">
              <a:rPr lang="en-GB" smtClean="0"/>
              <a:t>‹#›</a:t>
            </a:fld>
            <a:endParaRPr lang="en-GB"/>
          </a:p>
        </p:txBody>
      </p:sp>
    </p:spTree>
    <p:extLst>
      <p:ext uri="{BB962C8B-B14F-4D97-AF65-F5344CB8AC3E}">
        <p14:creationId xmlns:p14="http://schemas.microsoft.com/office/powerpoint/2010/main" val="1172767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33DC6-FCFF-916F-9721-7BEA9A21186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CCAE23-D605-4B30-29B8-9D2AA4250F9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0D6B100-B557-C267-1A89-3770BD67291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4E1C6AE-B15D-0FD0-5F5D-B66648BA4D0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34332D4-F7A9-3D98-2CFA-2C3497CA687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6D3580A-39B3-BD0E-4D64-E0ED92C696CB}"/>
              </a:ext>
            </a:extLst>
          </p:cNvPr>
          <p:cNvSpPr>
            <a:spLocks noGrp="1"/>
          </p:cNvSpPr>
          <p:nvPr>
            <p:ph type="dt" sz="half" idx="10"/>
          </p:nvPr>
        </p:nvSpPr>
        <p:spPr/>
        <p:txBody>
          <a:bodyPr/>
          <a:lstStyle/>
          <a:p>
            <a:fld id="{230F676D-D195-4E89-BDD1-197119B9344C}" type="datetimeFigureOut">
              <a:rPr lang="en-GB" smtClean="0"/>
              <a:t>17/09/2026</a:t>
            </a:fld>
            <a:endParaRPr lang="en-GB"/>
          </a:p>
        </p:txBody>
      </p:sp>
      <p:sp>
        <p:nvSpPr>
          <p:cNvPr id="8" name="Footer Placeholder 7">
            <a:extLst>
              <a:ext uri="{FF2B5EF4-FFF2-40B4-BE49-F238E27FC236}">
                <a16:creationId xmlns:a16="http://schemas.microsoft.com/office/drawing/2014/main" id="{9EDB70EA-1BAB-76BB-B170-B5278FCAEB2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E633459-4DE9-1185-969B-7AADAD917DC2}"/>
              </a:ext>
            </a:extLst>
          </p:cNvPr>
          <p:cNvSpPr>
            <a:spLocks noGrp="1"/>
          </p:cNvSpPr>
          <p:nvPr>
            <p:ph type="sldNum" sz="quarter" idx="12"/>
          </p:nvPr>
        </p:nvSpPr>
        <p:spPr/>
        <p:txBody>
          <a:bodyPr/>
          <a:lstStyle/>
          <a:p>
            <a:fld id="{69C870A5-4C21-43E9-8A48-79483CCA2C2B}" type="slidenum">
              <a:rPr lang="en-GB" smtClean="0"/>
              <a:t>‹#›</a:t>
            </a:fld>
            <a:endParaRPr lang="en-GB"/>
          </a:p>
        </p:txBody>
      </p:sp>
    </p:spTree>
    <p:extLst>
      <p:ext uri="{BB962C8B-B14F-4D97-AF65-F5344CB8AC3E}">
        <p14:creationId xmlns:p14="http://schemas.microsoft.com/office/powerpoint/2010/main" val="21884195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24671-B0E1-2353-F051-A1595900787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18B1E8F-30A7-7B99-FFEA-77D0066262B6}"/>
              </a:ext>
            </a:extLst>
          </p:cNvPr>
          <p:cNvSpPr>
            <a:spLocks noGrp="1"/>
          </p:cNvSpPr>
          <p:nvPr>
            <p:ph type="dt" sz="half" idx="10"/>
          </p:nvPr>
        </p:nvSpPr>
        <p:spPr/>
        <p:txBody>
          <a:bodyPr/>
          <a:lstStyle/>
          <a:p>
            <a:fld id="{230F676D-D195-4E89-BDD1-197119B9344C}" type="datetimeFigureOut">
              <a:rPr lang="en-GB" smtClean="0"/>
              <a:t>17/09/2026</a:t>
            </a:fld>
            <a:endParaRPr lang="en-GB"/>
          </a:p>
        </p:txBody>
      </p:sp>
      <p:sp>
        <p:nvSpPr>
          <p:cNvPr id="4" name="Footer Placeholder 3">
            <a:extLst>
              <a:ext uri="{FF2B5EF4-FFF2-40B4-BE49-F238E27FC236}">
                <a16:creationId xmlns:a16="http://schemas.microsoft.com/office/drawing/2014/main" id="{AE33ADD9-35CD-0E2E-EA7C-EAAF62D7041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B8AF075-DDD5-D60B-140F-9A6C60FC7857}"/>
              </a:ext>
            </a:extLst>
          </p:cNvPr>
          <p:cNvSpPr>
            <a:spLocks noGrp="1"/>
          </p:cNvSpPr>
          <p:nvPr>
            <p:ph type="sldNum" sz="quarter" idx="12"/>
          </p:nvPr>
        </p:nvSpPr>
        <p:spPr/>
        <p:txBody>
          <a:bodyPr/>
          <a:lstStyle/>
          <a:p>
            <a:fld id="{69C870A5-4C21-43E9-8A48-79483CCA2C2B}" type="slidenum">
              <a:rPr lang="en-GB" smtClean="0"/>
              <a:t>‹#›</a:t>
            </a:fld>
            <a:endParaRPr lang="en-GB"/>
          </a:p>
        </p:txBody>
      </p:sp>
    </p:spTree>
    <p:extLst>
      <p:ext uri="{BB962C8B-B14F-4D97-AF65-F5344CB8AC3E}">
        <p14:creationId xmlns:p14="http://schemas.microsoft.com/office/powerpoint/2010/main" val="33722041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D56BEF-84F6-0F14-2494-D997381F454F}"/>
              </a:ext>
            </a:extLst>
          </p:cNvPr>
          <p:cNvSpPr>
            <a:spLocks noGrp="1"/>
          </p:cNvSpPr>
          <p:nvPr>
            <p:ph type="dt" sz="half" idx="10"/>
          </p:nvPr>
        </p:nvSpPr>
        <p:spPr/>
        <p:txBody>
          <a:bodyPr/>
          <a:lstStyle/>
          <a:p>
            <a:fld id="{230F676D-D195-4E89-BDD1-197119B9344C}" type="datetimeFigureOut">
              <a:rPr lang="en-GB" smtClean="0"/>
              <a:t>17/09/2026</a:t>
            </a:fld>
            <a:endParaRPr lang="en-GB"/>
          </a:p>
        </p:txBody>
      </p:sp>
      <p:sp>
        <p:nvSpPr>
          <p:cNvPr id="3" name="Footer Placeholder 2">
            <a:extLst>
              <a:ext uri="{FF2B5EF4-FFF2-40B4-BE49-F238E27FC236}">
                <a16:creationId xmlns:a16="http://schemas.microsoft.com/office/drawing/2014/main" id="{7A0B70C2-AF76-AAB1-D9EA-0CE016718F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36276B2-85D4-3830-E4EB-FC8163B54A3E}"/>
              </a:ext>
            </a:extLst>
          </p:cNvPr>
          <p:cNvSpPr>
            <a:spLocks noGrp="1"/>
          </p:cNvSpPr>
          <p:nvPr>
            <p:ph type="sldNum" sz="quarter" idx="12"/>
          </p:nvPr>
        </p:nvSpPr>
        <p:spPr/>
        <p:txBody>
          <a:bodyPr/>
          <a:lstStyle/>
          <a:p>
            <a:fld id="{69C870A5-4C21-43E9-8A48-79483CCA2C2B}" type="slidenum">
              <a:rPr lang="en-GB" smtClean="0"/>
              <a:t>‹#›</a:t>
            </a:fld>
            <a:endParaRPr lang="en-GB"/>
          </a:p>
        </p:txBody>
      </p:sp>
    </p:spTree>
    <p:extLst>
      <p:ext uri="{BB962C8B-B14F-4D97-AF65-F5344CB8AC3E}">
        <p14:creationId xmlns:p14="http://schemas.microsoft.com/office/powerpoint/2010/main" val="1777211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D4A54-3D98-C4F0-4348-B5E092137A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C9C56B0-7B82-4FFB-B14A-CAD72D28FB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98E6722-F9BE-6A32-571F-23F88E26AB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53AEC3-7857-9FAB-9752-E4C3B6751063}"/>
              </a:ext>
            </a:extLst>
          </p:cNvPr>
          <p:cNvSpPr>
            <a:spLocks noGrp="1"/>
          </p:cNvSpPr>
          <p:nvPr>
            <p:ph type="dt" sz="half" idx="10"/>
          </p:nvPr>
        </p:nvSpPr>
        <p:spPr/>
        <p:txBody>
          <a:bodyPr/>
          <a:lstStyle/>
          <a:p>
            <a:fld id="{230F676D-D195-4E89-BDD1-197119B9344C}" type="datetimeFigureOut">
              <a:rPr lang="en-GB" smtClean="0"/>
              <a:t>17/09/2026</a:t>
            </a:fld>
            <a:endParaRPr lang="en-GB"/>
          </a:p>
        </p:txBody>
      </p:sp>
      <p:sp>
        <p:nvSpPr>
          <p:cNvPr id="6" name="Footer Placeholder 5">
            <a:extLst>
              <a:ext uri="{FF2B5EF4-FFF2-40B4-BE49-F238E27FC236}">
                <a16:creationId xmlns:a16="http://schemas.microsoft.com/office/drawing/2014/main" id="{7451B3E7-8194-1F94-30C6-8F08C8E2A0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836366-F2F5-CA95-F785-BA3BDBEAE7AE}"/>
              </a:ext>
            </a:extLst>
          </p:cNvPr>
          <p:cNvSpPr>
            <a:spLocks noGrp="1"/>
          </p:cNvSpPr>
          <p:nvPr>
            <p:ph type="sldNum" sz="quarter" idx="12"/>
          </p:nvPr>
        </p:nvSpPr>
        <p:spPr/>
        <p:txBody>
          <a:bodyPr/>
          <a:lstStyle/>
          <a:p>
            <a:fld id="{69C870A5-4C21-43E9-8A48-79483CCA2C2B}" type="slidenum">
              <a:rPr lang="en-GB" smtClean="0"/>
              <a:t>‹#›</a:t>
            </a:fld>
            <a:endParaRPr lang="en-GB"/>
          </a:p>
        </p:txBody>
      </p:sp>
    </p:spTree>
    <p:extLst>
      <p:ext uri="{BB962C8B-B14F-4D97-AF65-F5344CB8AC3E}">
        <p14:creationId xmlns:p14="http://schemas.microsoft.com/office/powerpoint/2010/main" val="30160152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49769-71C6-C309-D041-6E30FF5BC7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ECF2D90-09DC-497F-EAAB-551199FAC3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145E0F3-9CB5-E138-5EDC-61EC4034EB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444401-1144-06C5-187C-BE6D10883661}"/>
              </a:ext>
            </a:extLst>
          </p:cNvPr>
          <p:cNvSpPr>
            <a:spLocks noGrp="1"/>
          </p:cNvSpPr>
          <p:nvPr>
            <p:ph type="dt" sz="half" idx="10"/>
          </p:nvPr>
        </p:nvSpPr>
        <p:spPr/>
        <p:txBody>
          <a:bodyPr/>
          <a:lstStyle/>
          <a:p>
            <a:fld id="{230F676D-D195-4E89-BDD1-197119B9344C}" type="datetimeFigureOut">
              <a:rPr lang="en-GB" smtClean="0"/>
              <a:t>17/09/2026</a:t>
            </a:fld>
            <a:endParaRPr lang="en-GB"/>
          </a:p>
        </p:txBody>
      </p:sp>
      <p:sp>
        <p:nvSpPr>
          <p:cNvPr id="6" name="Footer Placeholder 5">
            <a:extLst>
              <a:ext uri="{FF2B5EF4-FFF2-40B4-BE49-F238E27FC236}">
                <a16:creationId xmlns:a16="http://schemas.microsoft.com/office/drawing/2014/main" id="{15DBF858-DBAF-D1F8-9561-78CA0CB3DB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B9DBBB-6BA7-B899-AC10-784980B44C9B}"/>
              </a:ext>
            </a:extLst>
          </p:cNvPr>
          <p:cNvSpPr>
            <a:spLocks noGrp="1"/>
          </p:cNvSpPr>
          <p:nvPr>
            <p:ph type="sldNum" sz="quarter" idx="12"/>
          </p:nvPr>
        </p:nvSpPr>
        <p:spPr/>
        <p:txBody>
          <a:bodyPr/>
          <a:lstStyle/>
          <a:p>
            <a:fld id="{69C870A5-4C21-43E9-8A48-79483CCA2C2B}" type="slidenum">
              <a:rPr lang="en-GB" smtClean="0"/>
              <a:t>‹#›</a:t>
            </a:fld>
            <a:endParaRPr lang="en-GB"/>
          </a:p>
        </p:txBody>
      </p:sp>
    </p:spTree>
    <p:extLst>
      <p:ext uri="{BB962C8B-B14F-4D97-AF65-F5344CB8AC3E}">
        <p14:creationId xmlns:p14="http://schemas.microsoft.com/office/powerpoint/2010/main" val="42726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22A4F-4672-B342-2D55-B48B2335134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2470C3-6787-4C35-79BA-10AE071EC0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98DB95-8E0D-F79E-8551-11B0E0C16B04}"/>
              </a:ext>
            </a:extLst>
          </p:cNvPr>
          <p:cNvSpPr>
            <a:spLocks noGrp="1"/>
          </p:cNvSpPr>
          <p:nvPr>
            <p:ph type="dt" sz="half" idx="10"/>
          </p:nvPr>
        </p:nvSpPr>
        <p:spPr/>
        <p:txBody>
          <a:bodyPr/>
          <a:lstStyle/>
          <a:p>
            <a:fld id="{230F676D-D195-4E89-BDD1-197119B9344C}" type="datetimeFigureOut">
              <a:rPr lang="en-GB" smtClean="0"/>
              <a:t>17/09/2026</a:t>
            </a:fld>
            <a:endParaRPr lang="en-GB"/>
          </a:p>
        </p:txBody>
      </p:sp>
      <p:sp>
        <p:nvSpPr>
          <p:cNvPr id="5" name="Footer Placeholder 4">
            <a:extLst>
              <a:ext uri="{FF2B5EF4-FFF2-40B4-BE49-F238E27FC236}">
                <a16:creationId xmlns:a16="http://schemas.microsoft.com/office/drawing/2014/main" id="{6DEB05C4-FE4A-BBFF-9C5F-C952B7BAC6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C0020A-5E04-2AF8-A7D0-36AD1D6BEDAD}"/>
              </a:ext>
            </a:extLst>
          </p:cNvPr>
          <p:cNvSpPr>
            <a:spLocks noGrp="1"/>
          </p:cNvSpPr>
          <p:nvPr>
            <p:ph type="sldNum" sz="quarter" idx="12"/>
          </p:nvPr>
        </p:nvSpPr>
        <p:spPr/>
        <p:txBody>
          <a:bodyPr/>
          <a:lstStyle/>
          <a:p>
            <a:fld id="{69C870A5-4C21-43E9-8A48-79483CCA2C2B}" type="slidenum">
              <a:rPr lang="en-GB" smtClean="0"/>
              <a:t>‹#›</a:t>
            </a:fld>
            <a:endParaRPr lang="en-GB"/>
          </a:p>
        </p:txBody>
      </p:sp>
    </p:spTree>
    <p:extLst>
      <p:ext uri="{BB962C8B-B14F-4D97-AF65-F5344CB8AC3E}">
        <p14:creationId xmlns:p14="http://schemas.microsoft.com/office/powerpoint/2010/main" val="2575823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E00F01-CCEE-4835-E183-955C08C36E3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100404-DA37-5D5E-B508-B5D90DBB27F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9AF725-7116-0928-A3FF-610F47279B3A}"/>
              </a:ext>
            </a:extLst>
          </p:cNvPr>
          <p:cNvSpPr>
            <a:spLocks noGrp="1"/>
          </p:cNvSpPr>
          <p:nvPr>
            <p:ph type="dt" sz="half" idx="10"/>
          </p:nvPr>
        </p:nvSpPr>
        <p:spPr/>
        <p:txBody>
          <a:bodyPr/>
          <a:lstStyle/>
          <a:p>
            <a:fld id="{230F676D-D195-4E89-BDD1-197119B9344C}" type="datetimeFigureOut">
              <a:rPr lang="en-GB" smtClean="0"/>
              <a:t>17/09/2026</a:t>
            </a:fld>
            <a:endParaRPr lang="en-GB"/>
          </a:p>
        </p:txBody>
      </p:sp>
      <p:sp>
        <p:nvSpPr>
          <p:cNvPr id="5" name="Footer Placeholder 4">
            <a:extLst>
              <a:ext uri="{FF2B5EF4-FFF2-40B4-BE49-F238E27FC236}">
                <a16:creationId xmlns:a16="http://schemas.microsoft.com/office/drawing/2014/main" id="{DA6896AE-6B2C-8492-6A48-5D8C3091D1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1A84CA-FB1B-5850-7EF6-38852C098D8C}"/>
              </a:ext>
            </a:extLst>
          </p:cNvPr>
          <p:cNvSpPr>
            <a:spLocks noGrp="1"/>
          </p:cNvSpPr>
          <p:nvPr>
            <p:ph type="sldNum" sz="quarter" idx="12"/>
          </p:nvPr>
        </p:nvSpPr>
        <p:spPr/>
        <p:txBody>
          <a:bodyPr/>
          <a:lstStyle/>
          <a:p>
            <a:fld id="{69C870A5-4C21-43E9-8A48-79483CCA2C2B}" type="slidenum">
              <a:rPr lang="en-GB" smtClean="0"/>
              <a:t>‹#›</a:t>
            </a:fld>
            <a:endParaRPr lang="en-GB"/>
          </a:p>
        </p:txBody>
      </p:sp>
    </p:spTree>
    <p:extLst>
      <p:ext uri="{BB962C8B-B14F-4D97-AF65-F5344CB8AC3E}">
        <p14:creationId xmlns:p14="http://schemas.microsoft.com/office/powerpoint/2010/main" val="3386447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821268-9783-2D68-E706-1FD73369CB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B57E35-A029-6D11-CD93-800B6A7405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CAF795-46CB-5601-537E-21CD2DF315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30F676D-D195-4E89-BDD1-197119B9344C}" type="datetimeFigureOut">
              <a:rPr lang="en-GB" smtClean="0"/>
              <a:t>17/09/2026</a:t>
            </a:fld>
            <a:endParaRPr lang="en-GB"/>
          </a:p>
        </p:txBody>
      </p:sp>
      <p:sp>
        <p:nvSpPr>
          <p:cNvPr id="5" name="Footer Placeholder 4">
            <a:extLst>
              <a:ext uri="{FF2B5EF4-FFF2-40B4-BE49-F238E27FC236}">
                <a16:creationId xmlns:a16="http://schemas.microsoft.com/office/drawing/2014/main" id="{04586878-43E0-8662-3593-0FE5ADB6D7B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F415581-C2A9-6E38-586B-2D45AB9B99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9C870A5-4C21-43E9-8A48-79483CCA2C2B}" type="slidenum">
              <a:rPr lang="en-GB" smtClean="0"/>
              <a:t>‹#›</a:t>
            </a:fld>
            <a:endParaRPr lang="en-GB"/>
          </a:p>
        </p:txBody>
      </p:sp>
    </p:spTree>
    <p:extLst>
      <p:ext uri="{BB962C8B-B14F-4D97-AF65-F5344CB8AC3E}">
        <p14:creationId xmlns:p14="http://schemas.microsoft.com/office/powerpoint/2010/main" val="219123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paul-barford.blogspot.com/2016/03/working-together.html"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openclipart.org/detail/22706/first-aid-icon-by-pitr"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s://coolmilk.com/schools/" TargetMode="External"/><Relationship Id="rId5" Type="http://schemas.openxmlformats.org/officeDocument/2006/relationships/image" Target="../media/image13.png"/><Relationship Id="rId4" Type="http://schemas.openxmlformats.org/officeDocument/2006/relationships/hyperlink" Target="https://www.pngall.com/diet-png/download/53904"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hyperlink" Target="mailto:Y1@abbey.notts.sch.uk"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hyperlink" Target="https://www.abbeyprimaryschool.co.uk/newsletters/" TargetMode="External"/><Relationship Id="rId4" Type="http://schemas.openxmlformats.org/officeDocument/2006/relationships/hyperlink" Target="https://www.abbeyprimaryschool.co.uk/topic/children"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hyperlink" Target="http://www.lffl.org/2016/08/aggiornamenti-rapidi-arch-gimp-telegram-purple.html"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s://pythagoreionip.blogspot.com/2014/1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yellow and red circle with a cartoon bee&#10;&#10;Description automatically generated">
            <a:extLst>
              <a:ext uri="{FF2B5EF4-FFF2-40B4-BE49-F238E27FC236}">
                <a16:creationId xmlns:a16="http://schemas.microsoft.com/office/drawing/2014/main" id="{72E2BAA4-FEDF-546F-6330-743D7618F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927" y="228554"/>
            <a:ext cx="1309073" cy="1231880"/>
          </a:xfrm>
          <a:prstGeom prst="rect">
            <a:avLst/>
          </a:prstGeom>
        </p:spPr>
      </p:pic>
      <p:sp>
        <p:nvSpPr>
          <p:cNvPr id="7" name="Title 1">
            <a:extLst>
              <a:ext uri="{FF2B5EF4-FFF2-40B4-BE49-F238E27FC236}">
                <a16:creationId xmlns:a16="http://schemas.microsoft.com/office/drawing/2014/main" id="{51E129A8-2454-7D16-AAF6-B473718DCFC4}"/>
              </a:ext>
            </a:extLst>
          </p:cNvPr>
          <p:cNvSpPr txBox="1">
            <a:spLocks/>
          </p:cNvSpPr>
          <p:nvPr/>
        </p:nvSpPr>
        <p:spPr>
          <a:xfrm>
            <a:off x="1524000" y="587631"/>
            <a:ext cx="9144000" cy="5744343"/>
          </a:xfrm>
          <a:prstGeom prst="rect">
            <a:avLst/>
          </a:prstGeom>
        </p:spPr>
        <p:txBody>
          <a:bodyPr vert="horz" lIns="91440" tIns="45720" rIns="91440" bIns="45720" rtlCol="0" anchor="t">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400"/>
              <a:t>Welcome to Year 4!</a:t>
            </a:r>
            <a:br>
              <a:rPr lang="en-US" sz="4400"/>
            </a:br>
            <a:r>
              <a:rPr lang="en-US" sz="2800"/>
              <a:t>Meet our team…</a:t>
            </a:r>
            <a:br>
              <a:rPr lang="en-US" sz="4800"/>
            </a:br>
            <a:br>
              <a:rPr lang="en-US" sz="4800"/>
            </a:br>
            <a:endParaRPr lang="en-GB" sz="2800" dirty="0"/>
          </a:p>
        </p:txBody>
      </p:sp>
      <p:sp>
        <p:nvSpPr>
          <p:cNvPr id="8" name="TextBox 7">
            <a:extLst>
              <a:ext uri="{FF2B5EF4-FFF2-40B4-BE49-F238E27FC236}">
                <a16:creationId xmlns:a16="http://schemas.microsoft.com/office/drawing/2014/main" id="{FE2CA681-3F58-E1DB-8D9E-FBD2C04A5785}"/>
              </a:ext>
            </a:extLst>
          </p:cNvPr>
          <p:cNvSpPr txBox="1"/>
          <p:nvPr/>
        </p:nvSpPr>
        <p:spPr>
          <a:xfrm>
            <a:off x="1082506" y="4126202"/>
            <a:ext cx="2863298" cy="1015663"/>
          </a:xfrm>
          <a:prstGeom prst="rect">
            <a:avLst/>
          </a:prstGeom>
          <a:noFill/>
        </p:spPr>
        <p:txBody>
          <a:bodyPr wrap="square" rtlCol="0">
            <a:spAutoFit/>
          </a:bodyPr>
          <a:lstStyle/>
          <a:p>
            <a:pPr algn="ctr"/>
            <a:r>
              <a:rPr lang="en-US" sz="1200" b="1" dirty="0" err="1"/>
              <a:t>Mrs</a:t>
            </a:r>
            <a:r>
              <a:rPr lang="en-US" sz="1200" b="1" dirty="0"/>
              <a:t>  Savage </a:t>
            </a:r>
          </a:p>
          <a:p>
            <a:pPr algn="ctr"/>
            <a:r>
              <a:rPr lang="en-US" sz="1200" dirty="0"/>
              <a:t>Year 4 Class Teacher</a:t>
            </a:r>
          </a:p>
          <a:p>
            <a:pPr algn="ctr"/>
            <a:r>
              <a:rPr lang="en-US" sz="1200" dirty="0"/>
              <a:t>History  Subject Leader</a:t>
            </a:r>
          </a:p>
          <a:p>
            <a:pPr algn="ctr"/>
            <a:r>
              <a:rPr lang="en-US" sz="1200" dirty="0"/>
              <a:t>Voice 21 lead </a:t>
            </a:r>
          </a:p>
          <a:p>
            <a:pPr algn="ctr"/>
            <a:r>
              <a:rPr lang="en-US" sz="1200" dirty="0"/>
              <a:t>Early Career Teacher Mentor</a:t>
            </a:r>
          </a:p>
        </p:txBody>
      </p:sp>
      <p:sp>
        <p:nvSpPr>
          <p:cNvPr id="9" name="TextBox 8">
            <a:extLst>
              <a:ext uri="{FF2B5EF4-FFF2-40B4-BE49-F238E27FC236}">
                <a16:creationId xmlns:a16="http://schemas.microsoft.com/office/drawing/2014/main" id="{2F8CED05-8650-1311-FFFE-46AED066B39A}"/>
              </a:ext>
            </a:extLst>
          </p:cNvPr>
          <p:cNvSpPr txBox="1"/>
          <p:nvPr/>
        </p:nvSpPr>
        <p:spPr>
          <a:xfrm>
            <a:off x="4131480" y="4159189"/>
            <a:ext cx="1830737" cy="461665"/>
          </a:xfrm>
          <a:prstGeom prst="rect">
            <a:avLst/>
          </a:prstGeom>
          <a:noFill/>
        </p:spPr>
        <p:txBody>
          <a:bodyPr wrap="square" rtlCol="0">
            <a:spAutoFit/>
          </a:bodyPr>
          <a:lstStyle/>
          <a:p>
            <a:pPr algn="ctr"/>
            <a:r>
              <a:rPr lang="en-US" sz="1200" b="1" dirty="0"/>
              <a:t>Miss Marriott</a:t>
            </a:r>
          </a:p>
          <a:p>
            <a:pPr algn="ctr"/>
            <a:r>
              <a:rPr lang="en-US" sz="1200" dirty="0"/>
              <a:t>Year 4 Class Teacher</a:t>
            </a:r>
          </a:p>
        </p:txBody>
      </p:sp>
      <p:sp>
        <p:nvSpPr>
          <p:cNvPr id="14" name="TextBox 13">
            <a:extLst>
              <a:ext uri="{FF2B5EF4-FFF2-40B4-BE49-F238E27FC236}">
                <a16:creationId xmlns:a16="http://schemas.microsoft.com/office/drawing/2014/main" id="{F5751FB9-FB7E-213A-FBF2-FE6116CFBF82}"/>
              </a:ext>
            </a:extLst>
          </p:cNvPr>
          <p:cNvSpPr txBox="1"/>
          <p:nvPr/>
        </p:nvSpPr>
        <p:spPr>
          <a:xfrm>
            <a:off x="1143000" y="5503333"/>
            <a:ext cx="10083800" cy="646331"/>
          </a:xfrm>
          <a:prstGeom prst="rect">
            <a:avLst/>
          </a:prstGeom>
          <a:noFill/>
        </p:spPr>
        <p:txBody>
          <a:bodyPr wrap="square" rtlCol="0">
            <a:spAutoFit/>
          </a:bodyPr>
          <a:lstStyle/>
          <a:p>
            <a:pPr algn="ctr"/>
            <a:r>
              <a:rPr lang="en-US" dirty="0"/>
              <a:t>You are welcome to ask any questions or share any information with us at the end of the school day, in person, or via the year group email address as follows: </a:t>
            </a:r>
            <a:r>
              <a:rPr lang="en-US" dirty="0">
                <a:solidFill>
                  <a:srgbClr val="0070C0"/>
                </a:solidFill>
              </a:rPr>
              <a:t>Y4@abbey.notts.sch.uk</a:t>
            </a:r>
            <a:endParaRPr lang="en-GB" dirty="0">
              <a:solidFill>
                <a:srgbClr val="0070C0"/>
              </a:solidFill>
            </a:endParaRPr>
          </a:p>
        </p:txBody>
      </p:sp>
      <p:sp>
        <p:nvSpPr>
          <p:cNvPr id="15" name="TextBox 14">
            <a:extLst>
              <a:ext uri="{FF2B5EF4-FFF2-40B4-BE49-F238E27FC236}">
                <a16:creationId xmlns:a16="http://schemas.microsoft.com/office/drawing/2014/main" id="{CD9A70DC-A819-134C-3C7B-5BDF91BF976A}"/>
              </a:ext>
            </a:extLst>
          </p:cNvPr>
          <p:cNvSpPr txBox="1"/>
          <p:nvPr/>
        </p:nvSpPr>
        <p:spPr>
          <a:xfrm>
            <a:off x="6348041" y="4119013"/>
            <a:ext cx="2039139" cy="461665"/>
          </a:xfrm>
          <a:prstGeom prst="rect">
            <a:avLst/>
          </a:prstGeom>
          <a:noFill/>
        </p:spPr>
        <p:txBody>
          <a:bodyPr wrap="square" rtlCol="0">
            <a:spAutoFit/>
          </a:bodyPr>
          <a:lstStyle/>
          <a:p>
            <a:pPr algn="ctr"/>
            <a:r>
              <a:rPr lang="en-US" sz="1200" b="1" dirty="0"/>
              <a:t>Mrs Waby</a:t>
            </a:r>
          </a:p>
          <a:p>
            <a:pPr algn="ctr"/>
            <a:r>
              <a:rPr lang="en-US" sz="1200" dirty="0"/>
              <a:t>Year 4 Teaching assistant</a:t>
            </a:r>
          </a:p>
        </p:txBody>
      </p:sp>
      <p:pic>
        <p:nvPicPr>
          <p:cNvPr id="21" name="Picture 20" descr="A person wearing glasses and a black sweater&#10;&#10;AI-generated content may be incorrect.">
            <a:extLst>
              <a:ext uri="{FF2B5EF4-FFF2-40B4-BE49-F238E27FC236}">
                <a16:creationId xmlns:a16="http://schemas.microsoft.com/office/drawing/2014/main" id="{D032E87D-64A2-1691-494E-05EA32B3F9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2433" y="1803578"/>
            <a:ext cx="1503508" cy="2255517"/>
          </a:xfrm>
          <a:prstGeom prst="rect">
            <a:avLst/>
          </a:prstGeom>
          <a:solidFill>
            <a:srgbClr val="FFFFFF">
              <a:shade val="85000"/>
            </a:srgbClr>
          </a:solidFill>
          <a:ln w="9525"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a:extLst>
              <a:ext uri="{FF2B5EF4-FFF2-40B4-BE49-F238E27FC236}">
                <a16:creationId xmlns:a16="http://schemas.microsoft.com/office/drawing/2014/main" id="{90B4FEBC-F94E-E0FC-DA0F-0EAC2DBEBB07}"/>
              </a:ext>
            </a:extLst>
          </p:cNvPr>
          <p:cNvSpPr txBox="1"/>
          <p:nvPr/>
        </p:nvSpPr>
        <p:spPr>
          <a:xfrm>
            <a:off x="8600229" y="4126202"/>
            <a:ext cx="2039139" cy="461665"/>
          </a:xfrm>
          <a:prstGeom prst="rect">
            <a:avLst/>
          </a:prstGeom>
          <a:noFill/>
        </p:spPr>
        <p:txBody>
          <a:bodyPr wrap="square" rtlCol="0">
            <a:spAutoFit/>
          </a:bodyPr>
          <a:lstStyle/>
          <a:p>
            <a:pPr algn="ctr"/>
            <a:r>
              <a:rPr lang="en-US" sz="1200" b="1" dirty="0"/>
              <a:t>Mrs Allen</a:t>
            </a:r>
          </a:p>
          <a:p>
            <a:pPr algn="ctr"/>
            <a:r>
              <a:rPr lang="en-US" sz="1200" dirty="0"/>
              <a:t>Year 4 Teaching assistant</a:t>
            </a:r>
          </a:p>
        </p:txBody>
      </p:sp>
      <p:pic>
        <p:nvPicPr>
          <p:cNvPr id="5" name="Picture 4">
            <a:extLst>
              <a:ext uri="{FF2B5EF4-FFF2-40B4-BE49-F238E27FC236}">
                <a16:creationId xmlns:a16="http://schemas.microsoft.com/office/drawing/2014/main" id="{85D27A3F-E596-58D7-35DA-A755A3F181F0}"/>
              </a:ext>
            </a:extLst>
          </p:cNvPr>
          <p:cNvPicPr>
            <a:picLocks noChangeAspect="1"/>
          </p:cNvPicPr>
          <p:nvPr/>
        </p:nvPicPr>
        <p:blipFill>
          <a:blip r:embed="rId5"/>
          <a:stretch>
            <a:fillRect/>
          </a:stretch>
        </p:blipFill>
        <p:spPr>
          <a:xfrm>
            <a:off x="8868045" y="1819570"/>
            <a:ext cx="1503508" cy="2255516"/>
          </a:xfrm>
          <a:prstGeom prst="rect">
            <a:avLst/>
          </a:prstGeom>
          <a:ln w="19050">
            <a:solidFill>
              <a:schemeClr val="tx1"/>
            </a:solidFill>
          </a:ln>
        </p:spPr>
      </p:pic>
      <p:pic>
        <p:nvPicPr>
          <p:cNvPr id="10" name="Picture 9">
            <a:extLst>
              <a:ext uri="{FF2B5EF4-FFF2-40B4-BE49-F238E27FC236}">
                <a16:creationId xmlns:a16="http://schemas.microsoft.com/office/drawing/2014/main" id="{2E1F16B7-E21B-945F-6F78-F7549ACD6023}"/>
              </a:ext>
            </a:extLst>
          </p:cNvPr>
          <p:cNvPicPr>
            <a:picLocks noChangeAspect="1"/>
          </p:cNvPicPr>
          <p:nvPr/>
        </p:nvPicPr>
        <p:blipFill>
          <a:blip r:embed="rId6"/>
          <a:stretch>
            <a:fillRect/>
          </a:stretch>
        </p:blipFill>
        <p:spPr>
          <a:xfrm>
            <a:off x="6559544" y="1814620"/>
            <a:ext cx="1503508" cy="2265416"/>
          </a:xfrm>
          <a:prstGeom prst="rect">
            <a:avLst/>
          </a:prstGeom>
          <a:ln w="19050">
            <a:solidFill>
              <a:schemeClr val="tx1"/>
            </a:solidFill>
          </a:ln>
        </p:spPr>
      </p:pic>
      <p:pic>
        <p:nvPicPr>
          <p:cNvPr id="4" name="Picture 3">
            <a:extLst>
              <a:ext uri="{FF2B5EF4-FFF2-40B4-BE49-F238E27FC236}">
                <a16:creationId xmlns:a16="http://schemas.microsoft.com/office/drawing/2014/main" id="{42490926-0E89-9532-EBED-BC717FF8BBED}"/>
              </a:ext>
            </a:extLst>
          </p:cNvPr>
          <p:cNvPicPr>
            <a:picLocks noChangeAspect="1"/>
          </p:cNvPicPr>
          <p:nvPr/>
        </p:nvPicPr>
        <p:blipFill>
          <a:blip r:embed="rId7"/>
          <a:stretch>
            <a:fillRect/>
          </a:stretch>
        </p:blipFill>
        <p:spPr>
          <a:xfrm>
            <a:off x="4177244" y="1819570"/>
            <a:ext cx="1577308" cy="2255516"/>
          </a:xfrm>
          <a:prstGeom prst="rect">
            <a:avLst/>
          </a:prstGeom>
          <a:ln w="19050">
            <a:solidFill>
              <a:schemeClr val="accent1"/>
            </a:solidFill>
          </a:ln>
        </p:spPr>
      </p:pic>
    </p:spTree>
    <p:extLst>
      <p:ext uri="{BB962C8B-B14F-4D97-AF65-F5344CB8AC3E}">
        <p14:creationId xmlns:p14="http://schemas.microsoft.com/office/powerpoint/2010/main" val="2702659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29178F-C250-B242-7289-6E9CADEB12A0}"/>
              </a:ext>
            </a:extLst>
          </p:cNvPr>
          <p:cNvSpPr>
            <a:spLocks noGrp="1"/>
          </p:cNvSpPr>
          <p:nvPr>
            <p:ph idx="1"/>
          </p:nvPr>
        </p:nvSpPr>
        <p:spPr>
          <a:xfrm>
            <a:off x="334295" y="2283748"/>
            <a:ext cx="11484077" cy="3570499"/>
          </a:xfrm>
        </p:spPr>
        <p:txBody>
          <a:bodyPr/>
          <a:lstStyle/>
          <a:p>
            <a:pPr marL="0" indent="0" algn="ctr">
              <a:buNone/>
            </a:pPr>
            <a:endParaRPr lang="en-US" sz="2000" b="1" dirty="0">
              <a:solidFill>
                <a:srgbClr val="000000"/>
              </a:solidFill>
            </a:endParaRPr>
          </a:p>
          <a:p>
            <a:pPr marL="0" indent="0" algn="ctr">
              <a:buNone/>
            </a:pPr>
            <a:r>
              <a:rPr lang="en-US" sz="2000" b="1" dirty="0">
                <a:solidFill>
                  <a:srgbClr val="000000"/>
                </a:solidFill>
              </a:rPr>
              <a:t>With your support we can:</a:t>
            </a:r>
          </a:p>
          <a:p>
            <a:pPr marL="0" indent="0">
              <a:buNone/>
            </a:pPr>
            <a:endParaRPr lang="en-US" sz="1800" b="1" dirty="0"/>
          </a:p>
          <a:p>
            <a:r>
              <a:rPr lang="en-US" sz="2000" dirty="0"/>
              <a:t>Share the same high expectations at home and at school;</a:t>
            </a:r>
          </a:p>
          <a:p>
            <a:r>
              <a:rPr lang="en-US" sz="2000" dirty="0"/>
              <a:t>Upkeep effective communication between home and school;</a:t>
            </a:r>
          </a:p>
          <a:p>
            <a:r>
              <a:rPr lang="en-US" sz="2000" dirty="0"/>
              <a:t>Celebrate your child’s successes and progress;</a:t>
            </a:r>
          </a:p>
          <a:p>
            <a:r>
              <a:rPr lang="en-US" sz="2000" dirty="0"/>
              <a:t>Address any concerns/issues quickly and effectively; </a:t>
            </a:r>
          </a:p>
          <a:p>
            <a:r>
              <a:rPr lang="en-US" sz="2000" dirty="0"/>
              <a:t>Make sure that your child enjoys and excels during their time at Abbey Primary School.</a:t>
            </a:r>
          </a:p>
          <a:p>
            <a:endParaRPr lang="en-US" sz="3600" b="1" dirty="0"/>
          </a:p>
          <a:p>
            <a:endParaRPr lang="en-US" b="1" dirty="0"/>
          </a:p>
        </p:txBody>
      </p:sp>
      <p:sp>
        <p:nvSpPr>
          <p:cNvPr id="5" name="TextBox 4">
            <a:extLst>
              <a:ext uri="{FF2B5EF4-FFF2-40B4-BE49-F238E27FC236}">
                <a16:creationId xmlns:a16="http://schemas.microsoft.com/office/drawing/2014/main" id="{0682F50C-CE3B-EE91-DC9F-2671D0471E23}"/>
              </a:ext>
            </a:extLst>
          </p:cNvPr>
          <p:cNvSpPr txBox="1"/>
          <p:nvPr/>
        </p:nvSpPr>
        <p:spPr>
          <a:xfrm>
            <a:off x="490381" y="147483"/>
            <a:ext cx="11171907" cy="2215991"/>
          </a:xfrm>
          <a:prstGeom prst="rect">
            <a:avLst/>
          </a:prstGeom>
          <a:noFill/>
        </p:spPr>
        <p:txBody>
          <a:bodyPr wrap="square" rtlCol="0">
            <a:spAutoFit/>
          </a:bodyPr>
          <a:lstStyle/>
          <a:p>
            <a:pPr marL="0" indent="0" algn="ctr">
              <a:buNone/>
            </a:pPr>
            <a:endParaRPr lang="en-US" sz="2400" b="1" dirty="0"/>
          </a:p>
          <a:p>
            <a:pPr marL="0" indent="0" algn="ctr">
              <a:buNone/>
            </a:pPr>
            <a:r>
              <a:rPr lang="en-US" sz="2400" b="1" dirty="0"/>
              <a:t>Working Together</a:t>
            </a:r>
          </a:p>
          <a:p>
            <a:pPr marL="0" indent="0" algn="ctr">
              <a:buNone/>
            </a:pPr>
            <a:endParaRPr lang="en-US" sz="2400" b="1" dirty="0"/>
          </a:p>
          <a:p>
            <a:pPr marL="0" indent="0" algn="ctr">
              <a:buNone/>
            </a:pPr>
            <a:r>
              <a:rPr lang="en-US" sz="2400" dirty="0">
                <a:solidFill>
                  <a:srgbClr val="000000"/>
                </a:solidFill>
              </a:rPr>
              <a:t>For </a:t>
            </a:r>
            <a:r>
              <a:rPr lang="en-US" sz="2400" b="0" i="0" dirty="0">
                <a:solidFill>
                  <a:srgbClr val="000000"/>
                </a:solidFill>
                <a:effectLst/>
              </a:rPr>
              <a:t>teachers, your knowledge of your child, as well as your support through both positive and challenging times within your child’s primary school life, is crucial.</a:t>
            </a:r>
          </a:p>
          <a:p>
            <a:endParaRPr lang="en-GB" dirty="0"/>
          </a:p>
        </p:txBody>
      </p:sp>
      <p:pic>
        <p:nvPicPr>
          <p:cNvPr id="8" name="Picture 7" descr="A group of people holding gears&#10;&#10;Description automatically generated">
            <a:extLst>
              <a:ext uri="{FF2B5EF4-FFF2-40B4-BE49-F238E27FC236}">
                <a16:creationId xmlns:a16="http://schemas.microsoft.com/office/drawing/2014/main" id="{03CCF27E-2F00-98A0-AF4D-177779D898E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512334" y="2677459"/>
            <a:ext cx="2863589" cy="1941871"/>
          </a:xfrm>
          <a:prstGeom prst="rect">
            <a:avLst/>
          </a:prstGeom>
        </p:spPr>
      </p:pic>
    </p:spTree>
    <p:extLst>
      <p:ext uri="{BB962C8B-B14F-4D97-AF65-F5344CB8AC3E}">
        <p14:creationId xmlns:p14="http://schemas.microsoft.com/office/powerpoint/2010/main" val="1082788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F649F-7A75-7F0C-31EB-5DA26563B000}"/>
              </a:ext>
            </a:extLst>
          </p:cNvPr>
          <p:cNvSpPr>
            <a:spLocks noGrp="1"/>
          </p:cNvSpPr>
          <p:nvPr>
            <p:ph type="title"/>
          </p:nvPr>
        </p:nvSpPr>
        <p:spPr>
          <a:xfrm>
            <a:off x="1388807" y="0"/>
            <a:ext cx="9593826" cy="1227265"/>
          </a:xfrm>
        </p:spPr>
        <p:txBody>
          <a:bodyPr>
            <a:normAutofit/>
          </a:bodyPr>
          <a:lstStyle/>
          <a:p>
            <a:pPr algn="ctr"/>
            <a:r>
              <a:rPr lang="en-US" sz="2800" b="1" dirty="0" err="1"/>
              <a:t>Behaviour</a:t>
            </a:r>
            <a:r>
              <a:rPr lang="en-US" sz="2800" b="1" dirty="0"/>
              <a:t> Expectations and School Rules</a:t>
            </a:r>
            <a:endParaRPr lang="en-GB" sz="2800" b="1" dirty="0"/>
          </a:p>
        </p:txBody>
      </p:sp>
      <p:sp>
        <p:nvSpPr>
          <p:cNvPr id="5" name="TextBox 4">
            <a:extLst>
              <a:ext uri="{FF2B5EF4-FFF2-40B4-BE49-F238E27FC236}">
                <a16:creationId xmlns:a16="http://schemas.microsoft.com/office/drawing/2014/main" id="{0499704C-54F7-7A71-1840-4D289770EF75}"/>
              </a:ext>
            </a:extLst>
          </p:cNvPr>
          <p:cNvSpPr txBox="1"/>
          <p:nvPr/>
        </p:nvSpPr>
        <p:spPr>
          <a:xfrm>
            <a:off x="3199138" y="2099798"/>
            <a:ext cx="8487228" cy="4462760"/>
          </a:xfrm>
          <a:prstGeom prst="rect">
            <a:avLst/>
          </a:prstGeom>
          <a:noFill/>
          <a:ln w="12700">
            <a:solidFill>
              <a:schemeClr val="tx1"/>
            </a:solidFill>
          </a:ln>
        </p:spPr>
        <p:txBody>
          <a:bodyPr wrap="square" rtlCol="0">
            <a:spAutoFit/>
          </a:bodyPr>
          <a:lstStyle/>
          <a:p>
            <a:pPr algn="ctr"/>
            <a:r>
              <a:rPr lang="en-US" b="1" dirty="0"/>
              <a:t>Our School Rules</a:t>
            </a:r>
          </a:p>
          <a:p>
            <a:endParaRPr lang="en-US" sz="1400" dirty="0"/>
          </a:p>
          <a:p>
            <a:pPr algn="ctr"/>
            <a:r>
              <a:rPr lang="en-US" sz="1400" dirty="0"/>
              <a:t>We only have </a:t>
            </a:r>
            <a:r>
              <a:rPr lang="en-US" sz="1400" b="1" dirty="0"/>
              <a:t>5 school rules </a:t>
            </a:r>
            <a:r>
              <a:rPr lang="en-US" sz="1400" dirty="0"/>
              <a:t>so that they are easy to remember. These are displayed around school and in every classroom. </a:t>
            </a:r>
          </a:p>
          <a:p>
            <a:pPr algn="ctr"/>
            <a:endParaRPr lang="en-US" sz="1400" dirty="0"/>
          </a:p>
          <a:p>
            <a:pPr algn="ctr"/>
            <a:r>
              <a:rPr lang="en-US" sz="1400" dirty="0"/>
              <a:t>On occasions where </a:t>
            </a:r>
            <a:r>
              <a:rPr lang="en-US" sz="1400" dirty="0" err="1"/>
              <a:t>behaviour</a:t>
            </a:r>
            <a:r>
              <a:rPr lang="en-US" sz="1400" dirty="0"/>
              <a:t> incidents occur, it is made clear to the child which rule they have broken. </a:t>
            </a:r>
          </a:p>
          <a:p>
            <a:endParaRPr lang="en-US" sz="1400" dirty="0"/>
          </a:p>
          <a:p>
            <a:r>
              <a:rPr lang="en-US" sz="1400" b="1" dirty="0">
                <a:solidFill>
                  <a:srgbClr val="00B050"/>
                </a:solidFill>
              </a:rPr>
              <a:t>Stage1:</a:t>
            </a:r>
            <a:r>
              <a:rPr lang="en-US" sz="1400" dirty="0">
                <a:solidFill>
                  <a:srgbClr val="00B050"/>
                </a:solidFill>
              </a:rPr>
              <a:t> In the event of a child behaving in a way that goes against one of the school rules, the child is given a </a:t>
            </a:r>
            <a:r>
              <a:rPr lang="en-US" sz="1400" b="1" dirty="0">
                <a:solidFill>
                  <a:srgbClr val="00B050"/>
                </a:solidFill>
              </a:rPr>
              <a:t>reminder </a:t>
            </a:r>
            <a:r>
              <a:rPr lang="en-US" sz="1400" dirty="0">
                <a:solidFill>
                  <a:srgbClr val="00B050"/>
                </a:solidFill>
              </a:rPr>
              <a:t>– at this point, it is deemed a mistake. This usually works to get things back on track and no further action is necessary.</a:t>
            </a:r>
          </a:p>
          <a:p>
            <a:endParaRPr lang="en-US" sz="1400" dirty="0">
              <a:solidFill>
                <a:srgbClr val="FF9933"/>
              </a:solidFill>
            </a:endParaRPr>
          </a:p>
          <a:p>
            <a:r>
              <a:rPr lang="en-US" sz="1400" b="1" dirty="0">
                <a:solidFill>
                  <a:schemeClr val="accent2">
                    <a:lumMod val="75000"/>
                  </a:schemeClr>
                </a:solidFill>
              </a:rPr>
              <a:t>Stage 2</a:t>
            </a:r>
            <a:r>
              <a:rPr lang="en-US" sz="1400" dirty="0">
                <a:solidFill>
                  <a:schemeClr val="accent2">
                    <a:lumMod val="75000"/>
                  </a:schemeClr>
                </a:solidFill>
              </a:rPr>
              <a:t>: If the child does not rectify this </a:t>
            </a:r>
            <a:r>
              <a:rPr lang="en-US" sz="1400" dirty="0" err="1">
                <a:solidFill>
                  <a:schemeClr val="accent2">
                    <a:lumMod val="75000"/>
                  </a:schemeClr>
                </a:solidFill>
              </a:rPr>
              <a:t>behaviour</a:t>
            </a:r>
            <a:r>
              <a:rPr lang="en-US" sz="1400" dirty="0">
                <a:solidFill>
                  <a:schemeClr val="accent2">
                    <a:lumMod val="75000"/>
                  </a:schemeClr>
                </a:solidFill>
              </a:rPr>
              <a:t>, then a verbal warning will be given.</a:t>
            </a:r>
          </a:p>
          <a:p>
            <a:endParaRPr lang="en-US" sz="1400" dirty="0">
              <a:solidFill>
                <a:srgbClr val="00B050"/>
              </a:solidFill>
            </a:endParaRPr>
          </a:p>
          <a:p>
            <a:r>
              <a:rPr lang="en-US" sz="1400" b="1" dirty="0">
                <a:solidFill>
                  <a:srgbClr val="FFC000"/>
                </a:solidFill>
              </a:rPr>
              <a:t>Stage 3:  </a:t>
            </a:r>
            <a:r>
              <a:rPr lang="en-US" sz="1400" dirty="0">
                <a:solidFill>
                  <a:srgbClr val="FFC000"/>
                </a:solidFill>
              </a:rPr>
              <a:t>If the child continues to break one of our school rules following a verbal warning, they will receive a yellow card. At this point, the child will have a restorative conversation with a member of staff, missing a short period of their playtime. </a:t>
            </a:r>
          </a:p>
          <a:p>
            <a:endParaRPr lang="en-US" sz="1400" dirty="0"/>
          </a:p>
          <a:p>
            <a:r>
              <a:rPr lang="en-US" sz="1400" b="1" dirty="0">
                <a:solidFill>
                  <a:srgbClr val="FF0000"/>
                </a:solidFill>
              </a:rPr>
              <a:t>Stage 4: </a:t>
            </a:r>
            <a:r>
              <a:rPr lang="en-US" sz="1400" dirty="0">
                <a:solidFill>
                  <a:srgbClr val="FF0000"/>
                </a:solidFill>
              </a:rPr>
              <a:t>If a fourth incident  occurs, the child will be receive a red card. This will result in the child meeting with a member of the Senior Leadership Team to have a restorative conversation during their lunchtime. If a child receives a red card, parents/carers will be informed. </a:t>
            </a:r>
          </a:p>
        </p:txBody>
      </p:sp>
      <p:sp>
        <p:nvSpPr>
          <p:cNvPr id="3" name="TextBox 2">
            <a:extLst>
              <a:ext uri="{FF2B5EF4-FFF2-40B4-BE49-F238E27FC236}">
                <a16:creationId xmlns:a16="http://schemas.microsoft.com/office/drawing/2014/main" id="{D8A1054F-84B6-10A1-A3C2-25DA07EB9009}"/>
              </a:ext>
            </a:extLst>
          </p:cNvPr>
          <p:cNvSpPr txBox="1"/>
          <p:nvPr/>
        </p:nvSpPr>
        <p:spPr>
          <a:xfrm>
            <a:off x="505633" y="818637"/>
            <a:ext cx="11180733" cy="1446550"/>
          </a:xfrm>
          <a:prstGeom prst="rect">
            <a:avLst/>
          </a:prstGeom>
          <a:noFill/>
        </p:spPr>
        <p:txBody>
          <a:bodyPr wrap="square" rtlCol="0">
            <a:spAutoFit/>
          </a:bodyPr>
          <a:lstStyle/>
          <a:p>
            <a:pPr algn="ctr"/>
            <a:r>
              <a:rPr lang="en-US" sz="1400" dirty="0"/>
              <a:t>Our expectations for </a:t>
            </a:r>
            <a:r>
              <a:rPr lang="en-US" sz="1400" dirty="0" err="1"/>
              <a:t>behaviour</a:t>
            </a:r>
            <a:r>
              <a:rPr lang="en-US" sz="1400" dirty="0"/>
              <a:t> are consistently high so that our school remains a happy place where children learn and thrive in a positive environment. </a:t>
            </a:r>
            <a:r>
              <a:rPr lang="en-GB" sz="1400" dirty="0">
                <a:latin typeface="+mj-lt"/>
              </a:rPr>
              <a:t>Positive behaviour is generously rewarded with personalised praise, house points, star awards certificates and ‘Values Awards’. </a:t>
            </a:r>
          </a:p>
          <a:p>
            <a:pPr algn="ctr"/>
            <a:endParaRPr lang="en-GB" sz="1400" dirty="0">
              <a:latin typeface="+mj-lt"/>
            </a:endParaRPr>
          </a:p>
          <a:p>
            <a:pPr algn="ctr"/>
            <a:r>
              <a:rPr lang="en-GB" sz="1400" dirty="0">
                <a:latin typeface="+mj-lt"/>
              </a:rPr>
              <a:t>At Abbey, children learn how to be kind, considerate and empathetic young people who understand how to make positive choices in all aspects of their lives. </a:t>
            </a:r>
          </a:p>
          <a:p>
            <a:endParaRPr lang="en-GB" dirty="0"/>
          </a:p>
        </p:txBody>
      </p:sp>
      <p:sp>
        <p:nvSpPr>
          <p:cNvPr id="8" name="TextBox 7">
            <a:extLst>
              <a:ext uri="{FF2B5EF4-FFF2-40B4-BE49-F238E27FC236}">
                <a16:creationId xmlns:a16="http://schemas.microsoft.com/office/drawing/2014/main" id="{E3F7344E-A15B-F989-F343-90298BAC5EC4}"/>
              </a:ext>
            </a:extLst>
          </p:cNvPr>
          <p:cNvSpPr txBox="1"/>
          <p:nvPr/>
        </p:nvSpPr>
        <p:spPr>
          <a:xfrm>
            <a:off x="277033" y="2761518"/>
            <a:ext cx="2693505" cy="3139321"/>
          </a:xfrm>
          <a:prstGeom prst="rect">
            <a:avLst/>
          </a:prstGeom>
          <a:noFill/>
        </p:spPr>
        <p:txBody>
          <a:bodyPr wrap="square" rtlCol="0">
            <a:spAutoFit/>
          </a:bodyPr>
          <a:lstStyle/>
          <a:p>
            <a:pPr marL="285750" lvl="0" indent="-285750">
              <a:buFont typeface="Wingdings" panose="05000000000000000000" pitchFamily="2" charset="2"/>
              <a:buChar char="v"/>
            </a:pPr>
            <a:r>
              <a:rPr lang="en-US" dirty="0">
                <a:solidFill>
                  <a:srgbClr val="CC3300"/>
                </a:solidFill>
              </a:rPr>
              <a:t>Always try your best</a:t>
            </a:r>
          </a:p>
          <a:p>
            <a:pPr lvl="0"/>
            <a:endParaRPr lang="en-GB" dirty="0">
              <a:solidFill>
                <a:srgbClr val="CC3300"/>
              </a:solidFill>
            </a:endParaRPr>
          </a:p>
          <a:p>
            <a:pPr marL="285750" lvl="0" indent="-285750">
              <a:buFont typeface="Wingdings" panose="05000000000000000000" pitchFamily="2" charset="2"/>
              <a:buChar char="v"/>
            </a:pPr>
            <a:r>
              <a:rPr lang="en-US" dirty="0">
                <a:solidFill>
                  <a:srgbClr val="CC3300"/>
                </a:solidFill>
              </a:rPr>
              <a:t>Show respect</a:t>
            </a:r>
          </a:p>
          <a:p>
            <a:pPr lvl="0"/>
            <a:endParaRPr lang="en-US" dirty="0">
              <a:solidFill>
                <a:srgbClr val="CC3300"/>
              </a:solidFill>
            </a:endParaRPr>
          </a:p>
          <a:p>
            <a:pPr marL="285750" lvl="0" indent="-285750">
              <a:buFont typeface="Wingdings" panose="05000000000000000000" pitchFamily="2" charset="2"/>
              <a:buChar char="v"/>
            </a:pPr>
            <a:r>
              <a:rPr lang="en-US" dirty="0">
                <a:solidFill>
                  <a:srgbClr val="CC3300"/>
                </a:solidFill>
              </a:rPr>
              <a:t>Take care of one another and our things</a:t>
            </a:r>
          </a:p>
          <a:p>
            <a:pPr lvl="0"/>
            <a:endParaRPr lang="en-US" dirty="0">
              <a:solidFill>
                <a:srgbClr val="CC3300"/>
              </a:solidFill>
            </a:endParaRPr>
          </a:p>
          <a:p>
            <a:pPr marL="285750" lvl="0" indent="-285750">
              <a:buFont typeface="Wingdings" panose="05000000000000000000" pitchFamily="2" charset="2"/>
              <a:buChar char="v"/>
            </a:pPr>
            <a:r>
              <a:rPr lang="en-US" dirty="0">
                <a:solidFill>
                  <a:srgbClr val="CC3300"/>
                </a:solidFill>
              </a:rPr>
              <a:t>Move calmly and silently around school</a:t>
            </a:r>
          </a:p>
          <a:p>
            <a:pPr lvl="0"/>
            <a:endParaRPr lang="en-US" dirty="0">
              <a:solidFill>
                <a:srgbClr val="CC3300"/>
              </a:solidFill>
            </a:endParaRPr>
          </a:p>
          <a:p>
            <a:pPr marL="285750" lvl="0" indent="-285750">
              <a:buFont typeface="Wingdings" panose="05000000000000000000" pitchFamily="2" charset="2"/>
              <a:buChar char="v"/>
            </a:pPr>
            <a:r>
              <a:rPr lang="en-US" dirty="0">
                <a:solidFill>
                  <a:srgbClr val="CC3300"/>
                </a:solidFill>
              </a:rPr>
              <a:t>Dress to Impress</a:t>
            </a:r>
            <a:endParaRPr lang="en-GB" dirty="0">
              <a:solidFill>
                <a:srgbClr val="CC3300"/>
              </a:solidFill>
            </a:endParaRPr>
          </a:p>
        </p:txBody>
      </p:sp>
    </p:spTree>
    <p:extLst>
      <p:ext uri="{BB962C8B-B14F-4D97-AF65-F5344CB8AC3E}">
        <p14:creationId xmlns:p14="http://schemas.microsoft.com/office/powerpoint/2010/main" val="17192492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4E92F-20D5-4702-7098-2C2FA4CF7601}"/>
              </a:ext>
            </a:extLst>
          </p:cNvPr>
          <p:cNvSpPr>
            <a:spLocks noGrp="1"/>
          </p:cNvSpPr>
          <p:nvPr>
            <p:ph type="title"/>
          </p:nvPr>
        </p:nvSpPr>
        <p:spPr>
          <a:xfrm>
            <a:off x="875642" y="281756"/>
            <a:ext cx="10515600" cy="559093"/>
          </a:xfrm>
        </p:spPr>
        <p:txBody>
          <a:bodyPr>
            <a:normAutofit/>
          </a:bodyPr>
          <a:lstStyle/>
          <a:p>
            <a:pPr algn="ctr"/>
            <a:r>
              <a:rPr lang="en-US" sz="2800" b="1" dirty="0"/>
              <a:t>Attendance and Punctuality</a:t>
            </a:r>
            <a:endParaRPr lang="en-GB" sz="2800" b="1" dirty="0"/>
          </a:p>
        </p:txBody>
      </p:sp>
      <p:sp>
        <p:nvSpPr>
          <p:cNvPr id="3" name="Content Placeholder 2">
            <a:extLst>
              <a:ext uri="{FF2B5EF4-FFF2-40B4-BE49-F238E27FC236}">
                <a16:creationId xmlns:a16="http://schemas.microsoft.com/office/drawing/2014/main" id="{80F09FDC-C4C8-CA80-A35E-82C1FF68BC7D}"/>
              </a:ext>
            </a:extLst>
          </p:cNvPr>
          <p:cNvSpPr>
            <a:spLocks noGrp="1"/>
          </p:cNvSpPr>
          <p:nvPr>
            <p:ph idx="1"/>
          </p:nvPr>
        </p:nvSpPr>
        <p:spPr>
          <a:xfrm>
            <a:off x="344129" y="908468"/>
            <a:ext cx="11604044" cy="1253422"/>
          </a:xfrm>
        </p:spPr>
        <p:txBody>
          <a:bodyPr>
            <a:normAutofit/>
          </a:bodyPr>
          <a:lstStyle/>
          <a:p>
            <a:pPr marL="0" indent="0" algn="ctr">
              <a:lnSpc>
                <a:spcPct val="120000"/>
              </a:lnSpc>
              <a:buNone/>
            </a:pPr>
            <a:r>
              <a:rPr lang="en-US" sz="1400" b="0" i="0" dirty="0">
                <a:effectLst/>
              </a:rPr>
              <a:t>We expect all our children to attend school regularly and on time to enable them to take full advantage of the educational opportunities available. Regular, punctual attendance is positively encouraged and supported for every child.</a:t>
            </a:r>
          </a:p>
          <a:p>
            <a:pPr marL="0" indent="0" algn="ctr">
              <a:lnSpc>
                <a:spcPct val="120000"/>
              </a:lnSpc>
              <a:buNone/>
            </a:pPr>
            <a:r>
              <a:rPr lang="en-US" sz="1400" b="0" i="0" dirty="0">
                <a:effectLst/>
              </a:rPr>
              <a:t> </a:t>
            </a:r>
            <a:r>
              <a:rPr lang="en-GB" sz="1400" b="1" dirty="0"/>
              <a:t>School reserves the right to fine families who choose to take holidays during school time. This right will be actioned to ensure that pupils receive the best possible educational provision. </a:t>
            </a:r>
          </a:p>
          <a:p>
            <a:pPr marL="0" indent="0" algn="ctr">
              <a:lnSpc>
                <a:spcPct val="120000"/>
              </a:lnSpc>
              <a:buNone/>
            </a:pPr>
            <a:endParaRPr lang="en-GB" sz="2000" dirty="0">
              <a:latin typeface="Linkpen 1a Print" panose="03050602060000000000" pitchFamily="66" charset="0"/>
            </a:endParaRPr>
          </a:p>
          <a:p>
            <a:pPr marL="0" indent="0" algn="ctr">
              <a:buNone/>
            </a:pPr>
            <a:endParaRPr lang="en-GB" sz="1600" dirty="0"/>
          </a:p>
        </p:txBody>
      </p:sp>
      <p:pic>
        <p:nvPicPr>
          <p:cNvPr id="6" name="Picture 5">
            <a:extLst>
              <a:ext uri="{FF2B5EF4-FFF2-40B4-BE49-F238E27FC236}">
                <a16:creationId xmlns:a16="http://schemas.microsoft.com/office/drawing/2014/main" id="{E54B8BA7-5327-A670-4D44-433F2D4A0114}"/>
              </a:ext>
            </a:extLst>
          </p:cNvPr>
          <p:cNvPicPr>
            <a:picLocks noChangeAspect="1"/>
          </p:cNvPicPr>
          <p:nvPr/>
        </p:nvPicPr>
        <p:blipFill>
          <a:blip r:embed="rId3"/>
          <a:srcRect l="9337" t="3046" r="5255"/>
          <a:stretch/>
        </p:blipFill>
        <p:spPr>
          <a:xfrm>
            <a:off x="9825946" y="2304978"/>
            <a:ext cx="1758291" cy="223195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a:extLst>
              <a:ext uri="{FF2B5EF4-FFF2-40B4-BE49-F238E27FC236}">
                <a16:creationId xmlns:a16="http://schemas.microsoft.com/office/drawing/2014/main" id="{0843D3BA-8D69-7917-E685-941A2CFF8909}"/>
              </a:ext>
            </a:extLst>
          </p:cNvPr>
          <p:cNvSpPr txBox="1"/>
          <p:nvPr/>
        </p:nvSpPr>
        <p:spPr>
          <a:xfrm>
            <a:off x="9462009" y="4901169"/>
            <a:ext cx="2486164" cy="861774"/>
          </a:xfrm>
          <a:prstGeom prst="rect">
            <a:avLst/>
          </a:prstGeom>
          <a:noFill/>
        </p:spPr>
        <p:txBody>
          <a:bodyPr wrap="square">
            <a:spAutoFit/>
          </a:bodyPr>
          <a:lstStyle/>
          <a:p>
            <a:pPr algn="ctr"/>
            <a:r>
              <a:rPr lang="en-US" sz="1600" b="1" dirty="0"/>
              <a:t>Mrs Warren</a:t>
            </a:r>
          </a:p>
          <a:p>
            <a:pPr algn="ctr"/>
            <a:r>
              <a:rPr lang="en-US" sz="1600" dirty="0"/>
              <a:t>Attendance Officer </a:t>
            </a:r>
          </a:p>
          <a:p>
            <a:pPr algn="ctr"/>
            <a:r>
              <a:rPr lang="en-US" sz="1600" dirty="0"/>
              <a:t>Family Support Worker</a:t>
            </a:r>
            <a:endParaRPr lang="en-GB" sz="1600" dirty="0"/>
          </a:p>
        </p:txBody>
      </p:sp>
      <p:pic>
        <p:nvPicPr>
          <p:cNvPr id="12" name="Picture 11">
            <a:extLst>
              <a:ext uri="{FF2B5EF4-FFF2-40B4-BE49-F238E27FC236}">
                <a16:creationId xmlns:a16="http://schemas.microsoft.com/office/drawing/2014/main" id="{F56D95BC-B3D6-3954-12E5-4A089D3B80CC}"/>
              </a:ext>
            </a:extLst>
          </p:cNvPr>
          <p:cNvPicPr>
            <a:picLocks noChangeAspect="1"/>
          </p:cNvPicPr>
          <p:nvPr/>
        </p:nvPicPr>
        <p:blipFill>
          <a:blip r:embed="rId4"/>
          <a:stretch>
            <a:fillRect/>
          </a:stretch>
        </p:blipFill>
        <p:spPr>
          <a:xfrm>
            <a:off x="3675778" y="2560405"/>
            <a:ext cx="5473899" cy="3634527"/>
          </a:xfrm>
          <a:prstGeom prst="rect">
            <a:avLst/>
          </a:prstGeom>
          <a:ln w="38100">
            <a:solidFill>
              <a:schemeClr val="tx1"/>
            </a:solidFill>
          </a:ln>
        </p:spPr>
      </p:pic>
      <p:sp>
        <p:nvSpPr>
          <p:cNvPr id="13" name="TextBox 12">
            <a:extLst>
              <a:ext uri="{FF2B5EF4-FFF2-40B4-BE49-F238E27FC236}">
                <a16:creationId xmlns:a16="http://schemas.microsoft.com/office/drawing/2014/main" id="{C0A5DAEA-61F9-6365-B12A-20B3E1A2E4B8}"/>
              </a:ext>
            </a:extLst>
          </p:cNvPr>
          <p:cNvSpPr txBox="1"/>
          <p:nvPr/>
        </p:nvSpPr>
        <p:spPr>
          <a:xfrm>
            <a:off x="178480" y="2621857"/>
            <a:ext cx="3401276" cy="4062651"/>
          </a:xfrm>
          <a:prstGeom prst="rect">
            <a:avLst/>
          </a:prstGeom>
          <a:noFill/>
        </p:spPr>
        <p:txBody>
          <a:bodyPr wrap="square" rtlCol="0">
            <a:spAutoFit/>
          </a:bodyPr>
          <a:lstStyle/>
          <a:p>
            <a:pPr marL="171450" lvl="0" indent="-171450">
              <a:buFont typeface="Arial" panose="020B0604020202020204" pitchFamily="34" charset="0"/>
              <a:buChar char="•"/>
              <a:tabLst>
                <a:tab pos="457200" algn="l"/>
              </a:tabLst>
            </a:pPr>
            <a:r>
              <a:rPr lang="en-GB" sz="1400" b="0" dirty="0">
                <a:effectLst/>
                <a:latin typeface="Aptos" panose="020B0004020202020204" pitchFamily="34" charset="0"/>
                <a:ea typeface="Times New Roman" panose="02020603050405020304" pitchFamily="18" charset="0"/>
                <a:cs typeface="Times New Roman" panose="02020603050405020304" pitchFamily="18" charset="0"/>
              </a:rPr>
              <a:t>The school rigorously supports and monitors attendance. The expected pupil attendance target is at least </a:t>
            </a:r>
            <a:r>
              <a:rPr lang="en-GB" sz="1400" b="1" dirty="0">
                <a:effectLst/>
                <a:latin typeface="Aptos" panose="020B0004020202020204" pitchFamily="34" charset="0"/>
                <a:ea typeface="Times New Roman" panose="02020603050405020304" pitchFamily="18" charset="0"/>
                <a:cs typeface="Times New Roman" panose="02020603050405020304" pitchFamily="18" charset="0"/>
              </a:rPr>
              <a:t>97%.</a:t>
            </a:r>
          </a:p>
          <a:p>
            <a:pPr marL="342900" lvl="0" indent="-342900">
              <a:buFont typeface="Symbol" panose="05050102010706020507" pitchFamily="18" charset="2"/>
              <a:buChar char=""/>
              <a:tabLst>
                <a:tab pos="457200" algn="l"/>
              </a:tabLst>
            </a:pPr>
            <a:endParaRPr lang="en-GB" sz="1400" b="1" dirty="0">
              <a:effectLst/>
              <a:latin typeface="Aptos" panose="020B0004020202020204" pitchFamily="34" charset="0"/>
              <a:ea typeface="Times New Roman" panose="02020603050405020304" pitchFamily="18" charset="0"/>
              <a:cs typeface="Times New Roman" panose="02020603050405020304" pitchFamily="18" charset="0"/>
            </a:endParaRPr>
          </a:p>
          <a:p>
            <a:pPr marL="171450" lvl="0" indent="-171450">
              <a:buFont typeface="Arial" panose="020B0604020202020204" pitchFamily="34" charset="0"/>
              <a:buChar char="•"/>
              <a:tabLst>
                <a:tab pos="457200" algn="l"/>
              </a:tabLst>
            </a:pPr>
            <a:r>
              <a:rPr lang="en-GB" sz="1400" dirty="0">
                <a:latin typeface="Aptos" panose="020B0004020202020204" pitchFamily="34" charset="0"/>
                <a:ea typeface="Times New Roman" panose="02020603050405020304" pitchFamily="18" charset="0"/>
                <a:cs typeface="Times New Roman" panose="02020603050405020304" pitchFamily="18" charset="0"/>
              </a:rPr>
              <a:t>Always </a:t>
            </a:r>
            <a:r>
              <a:rPr lang="en-GB" sz="1400" b="0" dirty="0">
                <a:effectLst/>
                <a:latin typeface="Aptos" panose="020B0004020202020204" pitchFamily="34" charset="0"/>
                <a:ea typeface="Times New Roman" panose="02020603050405020304" pitchFamily="18" charset="0"/>
                <a:cs typeface="Times New Roman" panose="02020603050405020304" pitchFamily="18" charset="0"/>
              </a:rPr>
              <a:t>phone or email the school office with a reason for your child’s absence.</a:t>
            </a:r>
          </a:p>
          <a:p>
            <a:pPr marL="171450" lvl="0" indent="-171450">
              <a:buFont typeface="Arial" panose="020B0604020202020204" pitchFamily="34" charset="0"/>
              <a:buChar char="•"/>
              <a:tabLst>
                <a:tab pos="457200" algn="l"/>
              </a:tabLst>
            </a:pPr>
            <a:endParaRPr lang="en-GB" sz="1400" b="1" dirty="0">
              <a:effectLst/>
              <a:latin typeface="Aptos" panose="020B0004020202020204" pitchFamily="34" charset="0"/>
              <a:ea typeface="Times New Roman" panose="02020603050405020304" pitchFamily="18" charset="0"/>
              <a:cs typeface="Times New Roman" panose="02020603050405020304" pitchFamily="18" charset="0"/>
            </a:endParaRPr>
          </a:p>
          <a:p>
            <a:pPr marL="171450" lvl="0" indent="-171450">
              <a:buFont typeface="Arial" panose="020B0604020202020204" pitchFamily="34" charset="0"/>
              <a:buChar char="•"/>
              <a:tabLst>
                <a:tab pos="457200" algn="l"/>
              </a:tabLst>
            </a:pPr>
            <a:r>
              <a:rPr lang="en-GB" sz="1400" b="0" dirty="0">
                <a:effectLst/>
                <a:latin typeface="Aptos" panose="020B0004020202020204" pitchFamily="34" charset="0"/>
                <a:ea typeface="Times New Roman" panose="02020603050405020304" pitchFamily="18" charset="0"/>
                <a:cs typeface="Times New Roman" panose="02020603050405020304" pitchFamily="18" charset="0"/>
              </a:rPr>
              <a:t>Any unexplained absences will be followed up with a telephone call or home visit from the school’s attendance officer, Mrs Warren.</a:t>
            </a:r>
            <a:endParaRPr lang="en-GB" sz="1400" dirty="0">
              <a:latin typeface="Aptos" panose="020B0004020202020204" pitchFamily="34" charset="0"/>
              <a:ea typeface="Times New Roman" panose="02020603050405020304" pitchFamily="18" charset="0"/>
              <a:cs typeface="Times New Roman" panose="02020603050405020304" pitchFamily="18" charset="0"/>
            </a:endParaRPr>
          </a:p>
          <a:p>
            <a:pPr marL="171450" lvl="0" indent="-171450">
              <a:buFont typeface="Arial" panose="020B0604020202020204" pitchFamily="34" charset="0"/>
              <a:buChar char="•"/>
              <a:tabLst>
                <a:tab pos="457200" algn="l"/>
              </a:tabLst>
            </a:pPr>
            <a:endParaRPr lang="en-GB" sz="1400" b="1" dirty="0">
              <a:effectLst/>
              <a:latin typeface="Aptos" panose="020B0004020202020204" pitchFamily="34" charset="0"/>
              <a:ea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tabLst>
                <a:tab pos="457200" algn="l"/>
              </a:tabLst>
            </a:pPr>
            <a:r>
              <a:rPr lang="en-GB" sz="1400" b="1" dirty="0">
                <a:latin typeface="Aptos" panose="020B0004020202020204" pitchFamily="34" charset="0"/>
              </a:rPr>
              <a:t>Ensure that all holidays are booked during the school holidays. </a:t>
            </a:r>
          </a:p>
          <a:p>
            <a:pPr marL="171450" lvl="0" indent="-171450">
              <a:buFont typeface="Arial" panose="020B0604020202020204" pitchFamily="34" charset="0"/>
              <a:buChar char="•"/>
              <a:tabLst>
                <a:tab pos="457200" algn="l"/>
              </a:tabLst>
            </a:pPr>
            <a:endParaRPr lang="en-GB" sz="1400" b="0" dirty="0">
              <a:effectLst/>
              <a:latin typeface="Aptos" panose="020B0004020202020204" pitchFamily="34" charset="0"/>
              <a:ea typeface="Times New Roman" panose="02020603050405020304" pitchFamily="18" charset="0"/>
              <a:cs typeface="Times New Roman" panose="02020603050405020304" pitchFamily="18" charset="0"/>
            </a:endParaRPr>
          </a:p>
          <a:p>
            <a:pPr marL="171450" lvl="0" indent="-171450">
              <a:buFont typeface="Arial" panose="020B0604020202020204" pitchFamily="34" charset="0"/>
              <a:buChar char="•"/>
              <a:tabLst>
                <a:tab pos="457200" algn="l"/>
              </a:tabLst>
            </a:pPr>
            <a:endParaRPr lang="en-GB" sz="1400" dirty="0">
              <a:latin typeface="Aptos" panose="020B0004020202020204" pitchFamily="34" charset="0"/>
              <a:ea typeface="Times New Roman" panose="02020603050405020304" pitchFamily="18" charset="0"/>
              <a:cs typeface="Times New Roman" panose="02020603050405020304" pitchFamily="18" charset="0"/>
            </a:endParaRPr>
          </a:p>
          <a:p>
            <a:pPr lvl="0">
              <a:tabLst>
                <a:tab pos="457200" algn="l"/>
              </a:tabLst>
            </a:pPr>
            <a:endParaRPr lang="en-GB" sz="1600" b="1" dirty="0">
              <a:effectLst/>
              <a:latin typeface="Aptos" panose="020B00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379639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BF4A2-13B8-029D-C2F1-60D537DFD4B7}"/>
              </a:ext>
            </a:extLst>
          </p:cNvPr>
          <p:cNvSpPr>
            <a:spLocks noGrp="1"/>
          </p:cNvSpPr>
          <p:nvPr>
            <p:ph type="title"/>
          </p:nvPr>
        </p:nvSpPr>
        <p:spPr>
          <a:xfrm>
            <a:off x="973394" y="693174"/>
            <a:ext cx="9819967" cy="706591"/>
          </a:xfrm>
        </p:spPr>
        <p:txBody>
          <a:bodyPr>
            <a:noAutofit/>
          </a:bodyPr>
          <a:lstStyle/>
          <a:p>
            <a:pPr algn="ctr"/>
            <a:r>
              <a:rPr lang="en-US" sz="3600" b="1" dirty="0"/>
              <a:t>Child Illness and Administration of Medication</a:t>
            </a:r>
            <a:endParaRPr lang="en-GB" sz="3600" b="1" dirty="0"/>
          </a:p>
        </p:txBody>
      </p:sp>
      <p:sp>
        <p:nvSpPr>
          <p:cNvPr id="3" name="Content Placeholder 2">
            <a:extLst>
              <a:ext uri="{FF2B5EF4-FFF2-40B4-BE49-F238E27FC236}">
                <a16:creationId xmlns:a16="http://schemas.microsoft.com/office/drawing/2014/main" id="{B119541C-C806-D5B0-B29D-F3CB231CEEF1}"/>
              </a:ext>
            </a:extLst>
          </p:cNvPr>
          <p:cNvSpPr>
            <a:spLocks noGrp="1"/>
          </p:cNvSpPr>
          <p:nvPr>
            <p:ph idx="1"/>
          </p:nvPr>
        </p:nvSpPr>
        <p:spPr>
          <a:xfrm>
            <a:off x="575186" y="1922205"/>
            <a:ext cx="10586457" cy="4242621"/>
          </a:xfrm>
        </p:spPr>
        <p:txBody>
          <a:bodyPr>
            <a:normAutofit/>
          </a:bodyPr>
          <a:lstStyle/>
          <a:p>
            <a:r>
              <a:rPr lang="en-US" sz="1600" dirty="0"/>
              <a:t>If a child appears unwell at school, staff will assess and monitor their presentation. If they are then deemed to be too unwell to remain in school by </a:t>
            </a:r>
            <a:r>
              <a:rPr lang="en-US" sz="1600" dirty="0" err="1"/>
              <a:t>Mr</a:t>
            </a:r>
            <a:r>
              <a:rPr lang="en-US" sz="1600" dirty="0"/>
              <a:t> Harris or </a:t>
            </a:r>
            <a:r>
              <a:rPr lang="en-US" sz="1600" dirty="0" err="1"/>
              <a:t>Mrs</a:t>
            </a:r>
            <a:r>
              <a:rPr lang="en-US" sz="1600" dirty="0"/>
              <a:t> Wolfe, parents/carers will be contacted and informed by a member of the school office team. </a:t>
            </a:r>
          </a:p>
          <a:p>
            <a:r>
              <a:rPr lang="en-US" sz="1600" dirty="0"/>
              <a:t>After consultation with the school office, any short-term/long-term prescribed medicine should be labelled with child’s name, dosage and timings. </a:t>
            </a:r>
            <a:r>
              <a:rPr lang="en-GB" sz="1600" dirty="0">
                <a:ea typeface="Times New Roman" panose="02020603050405020304" pitchFamily="18" charset="0"/>
                <a:cs typeface="Times New Roman" panose="02020603050405020304" pitchFamily="18" charset="0"/>
              </a:rPr>
              <a:t>A</a:t>
            </a:r>
            <a:r>
              <a:rPr lang="en-GB" sz="1600" b="0" dirty="0">
                <a:effectLst/>
                <a:ea typeface="Times New Roman" panose="02020603050405020304" pitchFamily="18" charset="0"/>
                <a:cs typeface="Times New Roman" panose="02020603050405020304" pitchFamily="18" charset="0"/>
              </a:rPr>
              <a:t> short-term or long-term medical form will need to be signed and completed by the parent. </a:t>
            </a:r>
            <a:endParaRPr lang="en-US" sz="1600" dirty="0"/>
          </a:p>
          <a:p>
            <a:r>
              <a:rPr lang="en-GB" sz="1600" dirty="0">
                <a:ea typeface="Times New Roman" panose="02020603050405020304" pitchFamily="18" charset="0"/>
                <a:cs typeface="Times New Roman" panose="02020603050405020304" pitchFamily="18" charset="0"/>
              </a:rPr>
              <a:t>Medications</a:t>
            </a:r>
            <a:r>
              <a:rPr lang="en-GB" sz="1600" b="0" dirty="0">
                <a:effectLst/>
                <a:ea typeface="Times New Roman" panose="02020603050405020304" pitchFamily="18" charset="0"/>
                <a:cs typeface="Times New Roman" panose="02020603050405020304" pitchFamily="18" charset="0"/>
              </a:rPr>
              <a:t> will be stored and administered appropriately by the school office.</a:t>
            </a:r>
            <a:endParaRPr lang="en-GB" sz="1600" b="1" dirty="0">
              <a:effectLst/>
              <a:ea typeface="Times New Roman" panose="02020603050405020304" pitchFamily="18" charset="0"/>
              <a:cs typeface="Times New Roman" panose="02020603050405020304" pitchFamily="18" charset="0"/>
            </a:endParaRPr>
          </a:p>
          <a:p>
            <a:r>
              <a:rPr lang="en-US" sz="1600" dirty="0"/>
              <a:t>Children are not allowed to have medicine in their bookbags or on their person (this includes cough sweets/lozenges or creams).</a:t>
            </a:r>
          </a:p>
          <a:p>
            <a:r>
              <a:rPr lang="en-US" sz="1600" dirty="0"/>
              <a:t>Some types of medicine cannot be administered in school and in such cases, parents/carers will need to come into school to do this. Speak to the school office to check at the time of the prescription.</a:t>
            </a:r>
          </a:p>
          <a:p>
            <a:r>
              <a:rPr lang="en-US" sz="1600" dirty="0"/>
              <a:t>If your child suffers an injury in school, a member of staff will record the details of this on Medical Tracker and you will receive email notification. In cases where they have bumped their head, you will also receive a phone call.</a:t>
            </a:r>
          </a:p>
          <a:p>
            <a:endParaRPr lang="en-US" sz="2000" dirty="0"/>
          </a:p>
          <a:p>
            <a:endParaRPr lang="en-US" dirty="0"/>
          </a:p>
          <a:p>
            <a:pPr marL="0" indent="0">
              <a:buNone/>
            </a:pPr>
            <a:endParaRPr lang="en-GB" dirty="0"/>
          </a:p>
        </p:txBody>
      </p:sp>
      <p:pic>
        <p:nvPicPr>
          <p:cNvPr id="5" name="Picture 4" descr="A red cross in a circle&#10;&#10;Description automatically generated">
            <a:extLst>
              <a:ext uri="{FF2B5EF4-FFF2-40B4-BE49-F238E27FC236}">
                <a16:creationId xmlns:a16="http://schemas.microsoft.com/office/drawing/2014/main" id="{8D785559-E08E-1478-7CB3-DA62DD1CD51C}"/>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519286" y="184354"/>
            <a:ext cx="1398640" cy="1398640"/>
          </a:xfrm>
          <a:prstGeom prst="rect">
            <a:avLst/>
          </a:prstGeom>
        </p:spPr>
      </p:pic>
    </p:spTree>
    <p:extLst>
      <p:ext uri="{BB962C8B-B14F-4D97-AF65-F5344CB8AC3E}">
        <p14:creationId xmlns:p14="http://schemas.microsoft.com/office/powerpoint/2010/main" val="30359089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9A52B05-47F5-4C13-C854-EDF22F3AC005}"/>
              </a:ext>
            </a:extLst>
          </p:cNvPr>
          <p:cNvPicPr>
            <a:picLocks noChangeAspect="1"/>
          </p:cNvPicPr>
          <p:nvPr/>
        </p:nvPicPr>
        <p:blipFill>
          <a:blip r:embed="rId3"/>
          <a:stretch>
            <a:fillRect/>
          </a:stretch>
        </p:blipFill>
        <p:spPr>
          <a:xfrm>
            <a:off x="2043" y="0"/>
            <a:ext cx="5309594" cy="6664960"/>
          </a:xfrm>
          <a:prstGeom prst="rect">
            <a:avLst/>
          </a:prstGeom>
        </p:spPr>
      </p:pic>
      <p:sp>
        <p:nvSpPr>
          <p:cNvPr id="3" name="TextBox 2">
            <a:extLst>
              <a:ext uri="{FF2B5EF4-FFF2-40B4-BE49-F238E27FC236}">
                <a16:creationId xmlns:a16="http://schemas.microsoft.com/office/drawing/2014/main" id="{1295EADC-7B07-2FA2-59E2-A1EAFEB22E89}"/>
              </a:ext>
            </a:extLst>
          </p:cNvPr>
          <p:cNvSpPr txBox="1"/>
          <p:nvPr/>
        </p:nvSpPr>
        <p:spPr>
          <a:xfrm>
            <a:off x="5598160" y="1203960"/>
            <a:ext cx="6070600"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ü"/>
            </a:pPr>
            <a:r>
              <a:rPr lang="en-US" dirty="0"/>
              <a:t>Please ensure that your child's medical information is kept up to date. You can do this on the Arbor app.</a:t>
            </a:r>
          </a:p>
          <a:p>
            <a:endParaRPr lang="en-US" dirty="0"/>
          </a:p>
          <a:p>
            <a:pPr marL="285750" indent="-285750">
              <a:buFont typeface="Wingdings"/>
              <a:buChar char="ü"/>
            </a:pPr>
            <a:r>
              <a:rPr lang="en-US" dirty="0"/>
              <a:t>Inform school immediately of any new information related to allergies and complete a long term medical form.</a:t>
            </a:r>
          </a:p>
          <a:p>
            <a:pPr marL="285750" indent="-285750">
              <a:buFont typeface="Wingdings"/>
              <a:buChar char="ü"/>
            </a:pPr>
            <a:endParaRPr lang="en-US" dirty="0"/>
          </a:p>
          <a:p>
            <a:pPr marL="285750" indent="-285750">
              <a:buFont typeface="Wingdings"/>
              <a:buChar char="ü"/>
            </a:pPr>
            <a:r>
              <a:rPr lang="en-US" dirty="0"/>
              <a:t>Depending on the severity of your child's allergy, an action and healthcare plan may be required. </a:t>
            </a:r>
          </a:p>
          <a:p>
            <a:pPr marL="285750" indent="-285750">
              <a:buFont typeface="Wingdings"/>
              <a:buChar char="ü"/>
            </a:pPr>
            <a:endParaRPr lang="en-US" dirty="0"/>
          </a:p>
          <a:p>
            <a:pPr marL="285750" indent="-285750">
              <a:buFont typeface="Wingdings"/>
              <a:buChar char="ü"/>
            </a:pPr>
            <a:r>
              <a:rPr lang="en-US" dirty="0"/>
              <a:t>Ensure medication is in school and dates are regularly checked. </a:t>
            </a:r>
          </a:p>
        </p:txBody>
      </p:sp>
    </p:spTree>
    <p:extLst>
      <p:ext uri="{BB962C8B-B14F-4D97-AF65-F5344CB8AC3E}">
        <p14:creationId xmlns:p14="http://schemas.microsoft.com/office/powerpoint/2010/main" val="1194179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7E66D-5291-87A7-F372-0871A59FE0C8}"/>
              </a:ext>
            </a:extLst>
          </p:cNvPr>
          <p:cNvSpPr>
            <a:spLocks noGrp="1"/>
          </p:cNvSpPr>
          <p:nvPr>
            <p:ph type="title"/>
          </p:nvPr>
        </p:nvSpPr>
        <p:spPr>
          <a:xfrm>
            <a:off x="838200" y="433321"/>
            <a:ext cx="10515600" cy="776747"/>
          </a:xfrm>
        </p:spPr>
        <p:txBody>
          <a:bodyPr>
            <a:normAutofit/>
          </a:bodyPr>
          <a:lstStyle/>
          <a:p>
            <a:pPr algn="ctr"/>
            <a:r>
              <a:rPr lang="en-US" sz="2800" b="1" dirty="0"/>
              <a:t>School Uniform</a:t>
            </a:r>
            <a:endParaRPr lang="en-GB" sz="2800" b="1" dirty="0"/>
          </a:p>
        </p:txBody>
      </p:sp>
      <p:sp>
        <p:nvSpPr>
          <p:cNvPr id="6" name="TextBox 5">
            <a:extLst>
              <a:ext uri="{FF2B5EF4-FFF2-40B4-BE49-F238E27FC236}">
                <a16:creationId xmlns:a16="http://schemas.microsoft.com/office/drawing/2014/main" id="{97C04A4E-9ACC-E273-07B5-335C8FCF23CC}"/>
              </a:ext>
            </a:extLst>
          </p:cNvPr>
          <p:cNvSpPr txBox="1"/>
          <p:nvPr/>
        </p:nvSpPr>
        <p:spPr>
          <a:xfrm>
            <a:off x="629265" y="1346366"/>
            <a:ext cx="10432025" cy="5078313"/>
          </a:xfrm>
          <a:prstGeom prst="rect">
            <a:avLst/>
          </a:prstGeom>
          <a:noFill/>
        </p:spPr>
        <p:txBody>
          <a:bodyPr wrap="square">
            <a:spAutoFit/>
          </a:bodyPr>
          <a:lstStyle/>
          <a:p>
            <a:pPr algn="ctr" fontAlgn="t"/>
            <a:r>
              <a:rPr lang="en-US" b="0" i="0" dirty="0">
                <a:effectLst/>
              </a:rPr>
              <a:t>Wearing the Abbey </a:t>
            </a:r>
            <a:r>
              <a:rPr lang="en-US" dirty="0"/>
              <a:t>s</a:t>
            </a:r>
            <a:r>
              <a:rPr lang="en-US" b="0" i="0" dirty="0">
                <a:effectLst/>
              </a:rPr>
              <a:t>chool uniform plays a key role in promoting children’s pride, self-confidence, and their feeling of belonging within our school community. </a:t>
            </a:r>
          </a:p>
          <a:p>
            <a:pPr fontAlgn="t"/>
            <a:endParaRPr lang="en-US" dirty="0"/>
          </a:p>
          <a:p>
            <a:pPr fontAlgn="t"/>
            <a:r>
              <a:rPr lang="en-US" b="1" i="0" dirty="0">
                <a:effectLst/>
              </a:rPr>
              <a:t>This should consist of:</a:t>
            </a:r>
          </a:p>
          <a:p>
            <a:pPr algn="l" fontAlgn="t"/>
            <a:endParaRPr lang="en-US" b="0" i="0" dirty="0">
              <a:solidFill>
                <a:srgbClr val="000000"/>
              </a:solidFill>
              <a:effectLst/>
              <a:latin typeface="Lato" panose="020F0502020204030204" pitchFamily="34" charset="0"/>
            </a:endParaRPr>
          </a:p>
          <a:p>
            <a:pPr marL="285750" indent="-285750" algn="l" fontAlgn="t">
              <a:buFont typeface="Arial" panose="020B0604020202020204" pitchFamily="34" charset="0"/>
              <a:buChar char="•"/>
            </a:pPr>
            <a:r>
              <a:rPr lang="en-US" b="0" i="0" dirty="0">
                <a:solidFill>
                  <a:srgbClr val="000000"/>
                </a:solidFill>
                <a:effectLst/>
              </a:rPr>
              <a:t>A burgundy sweatshirt or cardigan either plain or embroidered with the school logo</a:t>
            </a:r>
          </a:p>
          <a:p>
            <a:pPr marL="285750" indent="-285750" algn="l" fontAlgn="t">
              <a:buFont typeface="Arial" panose="020B0604020202020204" pitchFamily="34" charset="0"/>
              <a:buChar char="•"/>
            </a:pPr>
            <a:r>
              <a:rPr lang="en-US" b="0" i="0" dirty="0">
                <a:solidFill>
                  <a:srgbClr val="000000"/>
                </a:solidFill>
                <a:effectLst/>
              </a:rPr>
              <a:t>A grey skirt or pinafore dress or grey trousers</a:t>
            </a:r>
          </a:p>
          <a:p>
            <a:pPr marL="285750" indent="-285750" algn="l" fontAlgn="t">
              <a:buFont typeface="Arial" panose="020B0604020202020204" pitchFamily="34" charset="0"/>
              <a:buChar char="•"/>
            </a:pPr>
            <a:r>
              <a:rPr lang="en-US" b="0" i="0" dirty="0">
                <a:solidFill>
                  <a:srgbClr val="000000"/>
                </a:solidFill>
                <a:effectLst/>
              </a:rPr>
              <a:t>A red </a:t>
            </a:r>
            <a:r>
              <a:rPr lang="en-US" dirty="0">
                <a:solidFill>
                  <a:srgbClr val="000000"/>
                </a:solidFill>
              </a:rPr>
              <a:t>g</a:t>
            </a:r>
            <a:r>
              <a:rPr lang="en-US" b="0" i="0" dirty="0">
                <a:solidFill>
                  <a:srgbClr val="000000"/>
                </a:solidFill>
                <a:effectLst/>
              </a:rPr>
              <a:t>ingham </a:t>
            </a:r>
            <a:r>
              <a:rPr lang="en-US" dirty="0">
                <a:solidFill>
                  <a:srgbClr val="000000"/>
                </a:solidFill>
              </a:rPr>
              <a:t>d</a:t>
            </a:r>
            <a:r>
              <a:rPr lang="en-US" b="0" i="0" dirty="0">
                <a:solidFill>
                  <a:srgbClr val="000000"/>
                </a:solidFill>
                <a:effectLst/>
              </a:rPr>
              <a:t>ress or grey or formal shorts (summer uniform for warmer weather)</a:t>
            </a:r>
          </a:p>
          <a:p>
            <a:pPr marL="285750" indent="-285750" algn="l" fontAlgn="t">
              <a:buFont typeface="Arial" panose="020B0604020202020204" pitchFamily="34" charset="0"/>
              <a:buChar char="•"/>
            </a:pPr>
            <a:r>
              <a:rPr lang="en-US" b="0" i="0" dirty="0">
                <a:solidFill>
                  <a:srgbClr val="000000"/>
                </a:solidFill>
                <a:effectLst/>
              </a:rPr>
              <a:t>White shirt or white / burgundy polo shirt (plain or embroidered with the school logo)</a:t>
            </a:r>
          </a:p>
          <a:p>
            <a:pPr marL="285750" indent="-285750" algn="l" fontAlgn="t">
              <a:buFont typeface="Arial" panose="020B0604020202020204" pitchFamily="34" charset="0"/>
              <a:buChar char="•"/>
            </a:pPr>
            <a:r>
              <a:rPr lang="en-US" b="0" i="0" dirty="0">
                <a:solidFill>
                  <a:srgbClr val="000000"/>
                </a:solidFill>
                <a:effectLst/>
              </a:rPr>
              <a:t>Sensible, black, flat shoes (no trainers - unless it is a PE day)</a:t>
            </a:r>
          </a:p>
          <a:p>
            <a:pPr marL="285750" indent="-285750" algn="l" fontAlgn="t">
              <a:buFont typeface="Arial" panose="020B0604020202020204" pitchFamily="34" charset="0"/>
              <a:buChar char="•"/>
            </a:pPr>
            <a:endParaRPr lang="en-US" dirty="0">
              <a:solidFill>
                <a:srgbClr val="000000"/>
              </a:solidFill>
            </a:endParaRPr>
          </a:p>
          <a:p>
            <a:pPr fontAlgn="t"/>
            <a:r>
              <a:rPr lang="en-US" b="1" i="0" dirty="0">
                <a:solidFill>
                  <a:srgbClr val="000000"/>
                </a:solidFill>
                <a:effectLst/>
              </a:rPr>
              <a:t>Jewellery: </a:t>
            </a:r>
            <a:r>
              <a:rPr lang="en-US" b="0" i="0" dirty="0">
                <a:solidFill>
                  <a:srgbClr val="000000"/>
                </a:solidFill>
                <a:effectLst/>
              </a:rPr>
              <a:t>In the interests of health and safety, the only jewellery that children are allowed to wear in school are wristwatches (no smart watches) and plain, stud earrings.</a:t>
            </a:r>
          </a:p>
          <a:p>
            <a:pPr algn="l" fontAlgn="t"/>
            <a:endParaRPr lang="en-US" b="0" i="0" dirty="0">
              <a:solidFill>
                <a:srgbClr val="000000"/>
              </a:solidFill>
              <a:effectLst/>
            </a:endParaRPr>
          </a:p>
          <a:p>
            <a:pPr algn="l" fontAlgn="t"/>
            <a:r>
              <a:rPr lang="en-US" b="0" i="0" dirty="0">
                <a:solidFill>
                  <a:srgbClr val="000000"/>
                </a:solidFill>
                <a:effectLst/>
              </a:rPr>
              <a:t> </a:t>
            </a:r>
          </a:p>
          <a:p>
            <a:pPr algn="ctr" fontAlgn="t"/>
            <a:r>
              <a:rPr lang="en-US" b="1" i="0" dirty="0">
                <a:effectLst/>
              </a:rPr>
              <a:t>All uniform with the school logo can be purchased from our supplier ‘The </a:t>
            </a:r>
            <a:r>
              <a:rPr lang="en-US" b="1" i="0" dirty="0" err="1">
                <a:effectLst/>
              </a:rPr>
              <a:t>Schoolwear</a:t>
            </a:r>
            <a:r>
              <a:rPr lang="en-US" b="1" i="0" dirty="0">
                <a:effectLst/>
              </a:rPr>
              <a:t> Centre’ in Mansfield (also available online)</a:t>
            </a:r>
            <a:r>
              <a:rPr lang="en-US" b="1" dirty="0"/>
              <a:t>.</a:t>
            </a:r>
            <a:endParaRPr lang="en-US" b="1" i="0" dirty="0">
              <a:effectLst/>
            </a:endParaRPr>
          </a:p>
          <a:p>
            <a:pPr algn="l" fontAlgn="t"/>
            <a:r>
              <a:rPr lang="en-US" b="1" i="0" dirty="0">
                <a:effectLst/>
              </a:rPr>
              <a:t> </a:t>
            </a:r>
          </a:p>
        </p:txBody>
      </p:sp>
    </p:spTree>
    <p:extLst>
      <p:ext uri="{BB962C8B-B14F-4D97-AF65-F5344CB8AC3E}">
        <p14:creationId xmlns:p14="http://schemas.microsoft.com/office/powerpoint/2010/main" val="2234254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12E63-6BA4-DCD6-4A3C-730DFEBC9140}"/>
              </a:ext>
            </a:extLst>
          </p:cNvPr>
          <p:cNvSpPr>
            <a:spLocks noGrp="1"/>
          </p:cNvSpPr>
          <p:nvPr>
            <p:ph type="title"/>
          </p:nvPr>
        </p:nvSpPr>
        <p:spPr>
          <a:xfrm>
            <a:off x="838200" y="365126"/>
            <a:ext cx="10515600" cy="598436"/>
          </a:xfrm>
        </p:spPr>
        <p:txBody>
          <a:bodyPr>
            <a:normAutofit/>
          </a:bodyPr>
          <a:lstStyle/>
          <a:p>
            <a:pPr algn="ctr"/>
            <a:r>
              <a:rPr lang="en-US" sz="2800" b="1" dirty="0"/>
              <a:t>PE Kit and Information</a:t>
            </a:r>
            <a:endParaRPr lang="en-GB" sz="2800" b="1" dirty="0"/>
          </a:p>
        </p:txBody>
      </p:sp>
      <p:sp>
        <p:nvSpPr>
          <p:cNvPr id="3" name="Content Placeholder 2">
            <a:extLst>
              <a:ext uri="{FF2B5EF4-FFF2-40B4-BE49-F238E27FC236}">
                <a16:creationId xmlns:a16="http://schemas.microsoft.com/office/drawing/2014/main" id="{647ABC8B-3839-5660-4D23-FDB3010B9E0A}"/>
              </a:ext>
            </a:extLst>
          </p:cNvPr>
          <p:cNvSpPr>
            <a:spLocks noGrp="1"/>
          </p:cNvSpPr>
          <p:nvPr>
            <p:ph idx="1"/>
          </p:nvPr>
        </p:nvSpPr>
        <p:spPr>
          <a:xfrm>
            <a:off x="838200" y="963562"/>
            <a:ext cx="10515600" cy="5529312"/>
          </a:xfrm>
        </p:spPr>
        <p:txBody>
          <a:bodyPr>
            <a:normAutofit/>
          </a:bodyPr>
          <a:lstStyle/>
          <a:p>
            <a:pPr marL="0" indent="0" algn="ctr" fontAlgn="t">
              <a:buNone/>
            </a:pPr>
            <a:r>
              <a:rPr lang="en-US" sz="1800" i="0" dirty="0">
                <a:solidFill>
                  <a:srgbClr val="000000"/>
                </a:solidFill>
                <a:effectLst/>
              </a:rPr>
              <a:t>On PE days, children </a:t>
            </a:r>
            <a:r>
              <a:rPr lang="en-US" sz="1800" dirty="0">
                <a:solidFill>
                  <a:srgbClr val="000000"/>
                </a:solidFill>
              </a:rPr>
              <a:t>should come to school dressed in their PE kit (including trainers).</a:t>
            </a:r>
            <a:endParaRPr lang="en-US" sz="1800" i="0" dirty="0">
              <a:solidFill>
                <a:srgbClr val="000000"/>
              </a:solidFill>
              <a:effectLst/>
            </a:endParaRPr>
          </a:p>
          <a:p>
            <a:pPr marL="0" indent="0" algn="l" fontAlgn="t">
              <a:buNone/>
            </a:pPr>
            <a:endParaRPr lang="en-US" sz="1800" b="1" i="0" dirty="0">
              <a:solidFill>
                <a:srgbClr val="000000"/>
              </a:solidFill>
              <a:effectLst/>
            </a:endParaRPr>
          </a:p>
          <a:p>
            <a:pPr marL="0" indent="0" algn="l" fontAlgn="t">
              <a:buNone/>
            </a:pPr>
            <a:r>
              <a:rPr lang="en-US" sz="1800" b="1" i="0" dirty="0">
                <a:solidFill>
                  <a:srgbClr val="000000"/>
                </a:solidFill>
                <a:effectLst/>
              </a:rPr>
              <a:t>This consists of:</a:t>
            </a:r>
          </a:p>
          <a:p>
            <a:pPr algn="l" fontAlgn="t">
              <a:buFont typeface="Arial" panose="020B0604020202020204" pitchFamily="34" charset="0"/>
              <a:buChar char="•"/>
            </a:pPr>
            <a:r>
              <a:rPr lang="en-US" sz="1800" b="0" i="0" dirty="0">
                <a:solidFill>
                  <a:srgbClr val="000000"/>
                </a:solidFill>
                <a:effectLst/>
              </a:rPr>
              <a:t>A white or burgundy </a:t>
            </a:r>
            <a:r>
              <a:rPr lang="en-US" sz="1800" dirty="0">
                <a:solidFill>
                  <a:srgbClr val="000000"/>
                </a:solidFill>
              </a:rPr>
              <a:t>t</a:t>
            </a:r>
            <a:r>
              <a:rPr lang="en-US" sz="1800" b="0" i="0" dirty="0">
                <a:solidFill>
                  <a:srgbClr val="000000"/>
                </a:solidFill>
                <a:effectLst/>
              </a:rPr>
              <a:t>-shirt  - plain or embroidered with the school logo (available from the </a:t>
            </a:r>
            <a:r>
              <a:rPr lang="en-US" sz="1800" dirty="0" err="1">
                <a:solidFill>
                  <a:srgbClr val="000000"/>
                </a:solidFill>
              </a:rPr>
              <a:t>S</a:t>
            </a:r>
            <a:r>
              <a:rPr lang="en-US" sz="1800" b="0" i="0" dirty="0" err="1">
                <a:solidFill>
                  <a:srgbClr val="000000"/>
                </a:solidFill>
                <a:effectLst/>
              </a:rPr>
              <a:t>choolwear</a:t>
            </a:r>
            <a:r>
              <a:rPr lang="en-US" sz="1800" b="0" i="0" dirty="0">
                <a:solidFill>
                  <a:srgbClr val="000000"/>
                </a:solidFill>
                <a:effectLst/>
              </a:rPr>
              <a:t> </a:t>
            </a:r>
            <a:r>
              <a:rPr lang="en-US" sz="1800" dirty="0">
                <a:solidFill>
                  <a:srgbClr val="000000"/>
                </a:solidFill>
              </a:rPr>
              <a:t>C</a:t>
            </a:r>
            <a:r>
              <a:rPr lang="en-US" sz="1800" b="0" i="0" dirty="0">
                <a:solidFill>
                  <a:srgbClr val="000000"/>
                </a:solidFill>
                <a:effectLst/>
              </a:rPr>
              <a:t>entre)</a:t>
            </a:r>
          </a:p>
          <a:p>
            <a:pPr algn="l" fontAlgn="t">
              <a:buFont typeface="Arial" panose="020B0604020202020204" pitchFamily="34" charset="0"/>
              <a:buChar char="•"/>
            </a:pPr>
            <a:r>
              <a:rPr lang="en-US" sz="1800" b="0" i="0" dirty="0">
                <a:solidFill>
                  <a:srgbClr val="000000"/>
                </a:solidFill>
                <a:effectLst/>
              </a:rPr>
              <a:t>Plain </a:t>
            </a:r>
            <a:r>
              <a:rPr lang="en-US" sz="1800" dirty="0">
                <a:solidFill>
                  <a:srgbClr val="000000"/>
                </a:solidFill>
              </a:rPr>
              <a:t>black </a:t>
            </a:r>
            <a:r>
              <a:rPr lang="en-US" sz="1800" b="0" i="0" dirty="0">
                <a:solidFill>
                  <a:srgbClr val="000000"/>
                </a:solidFill>
                <a:effectLst/>
              </a:rPr>
              <a:t>shorts</a:t>
            </a:r>
          </a:p>
          <a:p>
            <a:pPr algn="l" fontAlgn="t">
              <a:buFont typeface="Arial" panose="020B0604020202020204" pitchFamily="34" charset="0"/>
              <a:buChar char="•"/>
            </a:pPr>
            <a:r>
              <a:rPr lang="en-US" sz="1800" b="0" i="0" dirty="0">
                <a:solidFill>
                  <a:srgbClr val="000000"/>
                </a:solidFill>
                <a:effectLst/>
              </a:rPr>
              <a:t>Suitable trainers</a:t>
            </a:r>
          </a:p>
          <a:p>
            <a:pPr algn="l" fontAlgn="t">
              <a:buFont typeface="Arial" panose="020B0604020202020204" pitchFamily="34" charset="0"/>
              <a:buChar char="•"/>
            </a:pPr>
            <a:r>
              <a:rPr lang="en-US" sz="1800" b="0" i="0" dirty="0">
                <a:solidFill>
                  <a:srgbClr val="000000"/>
                </a:solidFill>
                <a:effectLst/>
              </a:rPr>
              <a:t>For outdoor PE sessions and in </a:t>
            </a:r>
            <a:r>
              <a:rPr lang="en-US" sz="1800" dirty="0">
                <a:solidFill>
                  <a:srgbClr val="000000"/>
                </a:solidFill>
              </a:rPr>
              <a:t>the winter months, c</a:t>
            </a:r>
            <a:r>
              <a:rPr lang="en-US" sz="1800" b="0" i="0" dirty="0">
                <a:solidFill>
                  <a:srgbClr val="000000"/>
                </a:solidFill>
                <a:effectLst/>
              </a:rPr>
              <a:t>hildren can wear plain black tracksuit / leggings and fleece/sweatshirt.</a:t>
            </a:r>
          </a:p>
          <a:p>
            <a:pPr algn="l" fontAlgn="t"/>
            <a:endParaRPr lang="en-US" sz="1800" b="0" i="0" dirty="0">
              <a:solidFill>
                <a:srgbClr val="000000"/>
              </a:solidFill>
              <a:effectLst/>
            </a:endParaRPr>
          </a:p>
          <a:p>
            <a:pPr marL="0" indent="0" algn="ctr" fontAlgn="t">
              <a:buNone/>
            </a:pPr>
            <a:r>
              <a:rPr lang="en-US" sz="1800" b="0" i="0" dirty="0">
                <a:solidFill>
                  <a:srgbClr val="000000"/>
                </a:solidFill>
                <a:effectLst/>
              </a:rPr>
              <a:t>All jewellery must be removed before participating in any PE or sporting activity (including earrings – tape is not allowed for health and safety reasons) and long hair must be securely tied back.</a:t>
            </a:r>
          </a:p>
          <a:p>
            <a:pPr marL="0" indent="0" algn="ctr" fontAlgn="t">
              <a:buNone/>
            </a:pPr>
            <a:endParaRPr lang="en-US" sz="1800" b="0" i="0" dirty="0">
              <a:solidFill>
                <a:srgbClr val="000000"/>
              </a:solidFill>
              <a:effectLst/>
            </a:endParaRPr>
          </a:p>
          <a:p>
            <a:pPr marL="0" indent="0" algn="ctr" fontAlgn="t">
              <a:buNone/>
            </a:pPr>
            <a:r>
              <a:rPr lang="en-US" sz="2400" u="sng" dirty="0">
                <a:solidFill>
                  <a:srgbClr val="000000"/>
                </a:solidFill>
              </a:rPr>
              <a:t>In Year 4 this term, the PE days are: </a:t>
            </a:r>
            <a:r>
              <a:rPr lang="en-US" sz="2400" u="sng" dirty="0">
                <a:solidFill>
                  <a:srgbClr val="000000"/>
                </a:solidFill>
                <a:highlight>
                  <a:srgbClr val="FFFF00"/>
                </a:highlight>
              </a:rPr>
              <a:t>Monday (outdoor) and Tuesday (indoor or swimming) </a:t>
            </a:r>
            <a:endParaRPr lang="en-US" sz="2400" b="0" i="0" u="sng" dirty="0">
              <a:solidFill>
                <a:srgbClr val="000000"/>
              </a:solidFill>
              <a:effectLst/>
              <a:highlight>
                <a:srgbClr val="FFFF00"/>
              </a:highlight>
            </a:endParaRPr>
          </a:p>
          <a:p>
            <a:pPr marL="0" indent="0" algn="l" fontAlgn="t">
              <a:buNone/>
            </a:pPr>
            <a:endParaRPr lang="en-US" b="0" i="0" dirty="0">
              <a:solidFill>
                <a:srgbClr val="000000"/>
              </a:solidFill>
              <a:effectLst/>
            </a:endParaRPr>
          </a:p>
          <a:p>
            <a:pPr marL="0" indent="0">
              <a:buNone/>
            </a:pPr>
            <a:endParaRPr lang="en-GB" dirty="0"/>
          </a:p>
        </p:txBody>
      </p:sp>
    </p:spTree>
    <p:extLst>
      <p:ext uri="{BB962C8B-B14F-4D97-AF65-F5344CB8AC3E}">
        <p14:creationId xmlns:p14="http://schemas.microsoft.com/office/powerpoint/2010/main" val="1081071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12E63-6BA4-DCD6-4A3C-730DFEBC9140}"/>
              </a:ext>
            </a:extLst>
          </p:cNvPr>
          <p:cNvSpPr>
            <a:spLocks noGrp="1"/>
          </p:cNvSpPr>
          <p:nvPr>
            <p:ph type="title"/>
          </p:nvPr>
        </p:nvSpPr>
        <p:spPr>
          <a:xfrm>
            <a:off x="838200" y="398992"/>
            <a:ext cx="10515600" cy="598436"/>
          </a:xfrm>
        </p:spPr>
        <p:txBody>
          <a:bodyPr>
            <a:normAutofit/>
          </a:bodyPr>
          <a:lstStyle/>
          <a:p>
            <a:pPr algn="ctr"/>
            <a:r>
              <a:rPr lang="en-US" sz="2800" b="1" dirty="0"/>
              <a:t>The following are </a:t>
            </a:r>
            <a:r>
              <a:rPr lang="en-US" sz="2800" b="1" u="sng" dirty="0"/>
              <a:t>not</a:t>
            </a:r>
            <a:r>
              <a:rPr lang="en-US" sz="2800" b="1" dirty="0"/>
              <a:t> allowed:</a:t>
            </a:r>
            <a:endParaRPr lang="en-GB" sz="2800" b="1" dirty="0"/>
          </a:p>
        </p:txBody>
      </p:sp>
      <p:sp>
        <p:nvSpPr>
          <p:cNvPr id="3" name="Content Placeholder 2">
            <a:extLst>
              <a:ext uri="{FF2B5EF4-FFF2-40B4-BE49-F238E27FC236}">
                <a16:creationId xmlns:a16="http://schemas.microsoft.com/office/drawing/2014/main" id="{647ABC8B-3839-5660-4D23-FDB3010B9E0A}"/>
              </a:ext>
            </a:extLst>
          </p:cNvPr>
          <p:cNvSpPr>
            <a:spLocks noGrp="1"/>
          </p:cNvSpPr>
          <p:nvPr>
            <p:ph idx="1"/>
          </p:nvPr>
        </p:nvSpPr>
        <p:spPr>
          <a:xfrm>
            <a:off x="838200" y="1218380"/>
            <a:ext cx="10515600" cy="4658306"/>
          </a:xfrm>
        </p:spPr>
        <p:txBody>
          <a:bodyPr>
            <a:normAutofit/>
          </a:bodyPr>
          <a:lstStyle/>
          <a:p>
            <a:pPr marL="0" indent="0">
              <a:lnSpc>
                <a:spcPct val="100000"/>
              </a:lnSpc>
              <a:buNone/>
            </a:pPr>
            <a:r>
              <a:rPr lang="en-GB" sz="1800" dirty="0"/>
              <a:t>At Abbey, we want our children’s focus and pride to be on their learning. Dressing to impress helps this to happen and therefore we ask that the items below are avoided:</a:t>
            </a:r>
          </a:p>
          <a:p>
            <a:pPr marL="0" indent="0">
              <a:lnSpc>
                <a:spcPct val="100000"/>
              </a:lnSpc>
              <a:buNone/>
            </a:pPr>
            <a:endParaRPr lang="en-GB" sz="1800" b="1" dirty="0"/>
          </a:p>
          <a:p>
            <a:pPr marL="0" indent="0">
              <a:lnSpc>
                <a:spcPct val="100000"/>
              </a:lnSpc>
              <a:buNone/>
            </a:pPr>
            <a:r>
              <a:rPr lang="en-GB" sz="1800" b="1" dirty="0"/>
              <a:t>Rucksacks or Large Bags: </a:t>
            </a:r>
            <a:r>
              <a:rPr lang="en-GB" sz="1800" dirty="0"/>
              <a:t>Pupils must only bring Abbey Primary School bookbags to school. Children’s coat pegs are in the classrooms and therefore space for bulkier bags isn’t available and can pose a hazard. Bookbags also help to keep our school reading books in the best possible condition.</a:t>
            </a:r>
          </a:p>
          <a:p>
            <a:pPr marL="0" indent="0">
              <a:lnSpc>
                <a:spcPct val="100000"/>
              </a:lnSpc>
              <a:buNone/>
            </a:pPr>
            <a:r>
              <a:rPr lang="en-GB" sz="1800" dirty="0"/>
              <a:t>An additional bag can be brought in when pupils need to change after school e.g. sports’ clubs or events.</a:t>
            </a:r>
          </a:p>
          <a:p>
            <a:pPr marL="0" indent="0">
              <a:buNone/>
            </a:pPr>
            <a:r>
              <a:rPr lang="en-GB" sz="1800" b="1" dirty="0"/>
              <a:t>Coloured or Extended Hair: </a:t>
            </a:r>
            <a:r>
              <a:rPr lang="en-GB" sz="1800" dirty="0"/>
              <a:t>Wherever possible, long hair should be tied back. Children’s hair should be naturally coloured and hair extensions should not be worn during term time. Alice-style headbands should be sensible and neat – </a:t>
            </a:r>
            <a:r>
              <a:rPr lang="en-GB" sz="1800" i="1" dirty="0"/>
              <a:t>animal ears and unicorn horns should be saved for non-uniform or themed days!</a:t>
            </a:r>
          </a:p>
          <a:p>
            <a:pPr marL="0" indent="0">
              <a:buNone/>
            </a:pPr>
            <a:r>
              <a:rPr lang="en-GB" sz="1800" b="1" dirty="0"/>
              <a:t>Make Up, Nail Varnish or False Nails: </a:t>
            </a:r>
            <a:r>
              <a:rPr lang="en-GB" sz="1800" dirty="0"/>
              <a:t>Cosmetic additions such as make-up, hair extensions, dyed hair and nail varnish can all pose a health and safety risk, including allergies or injuries to others, and must not be worn in school.</a:t>
            </a:r>
          </a:p>
          <a:p>
            <a:pPr marL="0" indent="0">
              <a:buNone/>
            </a:pPr>
            <a:endParaRPr lang="en-GB" sz="1800" dirty="0"/>
          </a:p>
          <a:p>
            <a:pPr marL="0" indent="0" algn="l" fontAlgn="t">
              <a:buNone/>
            </a:pPr>
            <a:endParaRPr lang="en-US" b="1" i="0" dirty="0">
              <a:solidFill>
                <a:srgbClr val="000000"/>
              </a:solidFill>
              <a:effectLst/>
            </a:endParaRPr>
          </a:p>
          <a:p>
            <a:pPr marL="0" indent="0">
              <a:buNone/>
            </a:pPr>
            <a:endParaRPr lang="en-GB" dirty="0"/>
          </a:p>
        </p:txBody>
      </p:sp>
    </p:spTree>
    <p:extLst>
      <p:ext uri="{BB962C8B-B14F-4D97-AF65-F5344CB8AC3E}">
        <p14:creationId xmlns:p14="http://schemas.microsoft.com/office/powerpoint/2010/main" val="2236738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BE496-24CA-274A-8C96-833B230890AD}"/>
              </a:ext>
            </a:extLst>
          </p:cNvPr>
          <p:cNvSpPr>
            <a:spLocks noGrp="1"/>
          </p:cNvSpPr>
          <p:nvPr>
            <p:ph type="title"/>
          </p:nvPr>
        </p:nvSpPr>
        <p:spPr>
          <a:xfrm>
            <a:off x="838200" y="365125"/>
            <a:ext cx="10515600" cy="600075"/>
          </a:xfrm>
        </p:spPr>
        <p:txBody>
          <a:bodyPr>
            <a:normAutofit/>
          </a:bodyPr>
          <a:lstStyle/>
          <a:p>
            <a:pPr algn="ctr"/>
            <a:r>
              <a:rPr lang="en-US" sz="2800" b="1" dirty="0"/>
              <a:t>Abbey’s School Values</a:t>
            </a:r>
            <a:endParaRPr lang="en-GB" sz="2800" b="1" dirty="0"/>
          </a:p>
        </p:txBody>
      </p:sp>
      <p:sp>
        <p:nvSpPr>
          <p:cNvPr id="3" name="Content Placeholder 2">
            <a:extLst>
              <a:ext uri="{FF2B5EF4-FFF2-40B4-BE49-F238E27FC236}">
                <a16:creationId xmlns:a16="http://schemas.microsoft.com/office/drawing/2014/main" id="{5E172042-48A4-D038-EB72-ECD4C1DCA5EA}"/>
              </a:ext>
            </a:extLst>
          </p:cNvPr>
          <p:cNvSpPr>
            <a:spLocks noGrp="1"/>
          </p:cNvSpPr>
          <p:nvPr>
            <p:ph idx="1"/>
          </p:nvPr>
        </p:nvSpPr>
        <p:spPr>
          <a:xfrm>
            <a:off x="355600" y="965200"/>
            <a:ext cx="7205133" cy="5356942"/>
          </a:xfrm>
        </p:spPr>
        <p:txBody>
          <a:bodyPr>
            <a:normAutofit/>
          </a:bodyPr>
          <a:lstStyle/>
          <a:p>
            <a:pPr marL="0" marR="0" lvl="0" indent="0" algn="ctr" defTabSz="914400" rtl="0" eaLnBrk="1" fontAlgn="auto" latinLnBrk="0" hangingPunct="1">
              <a:lnSpc>
                <a:spcPct val="160000"/>
              </a:lnSpc>
              <a:spcBef>
                <a:spcPct val="20000"/>
              </a:spcBef>
              <a:spcAft>
                <a:spcPts val="0"/>
              </a:spcAft>
              <a:buClrTx/>
              <a:buSzTx/>
              <a:buFont typeface="Arial" pitchFamily="34" charset="0"/>
              <a:buNone/>
              <a:tabLst/>
              <a:defRPr/>
            </a:pPr>
            <a:endParaRPr kumimoji="0" lang="en-GB" sz="1200" b="0" i="0" u="none" strike="noStrike" kern="1200" cap="none" spc="0" normalizeH="0" baseline="0" noProof="0" dirty="0">
              <a:ln>
                <a:noFill/>
              </a:ln>
              <a:solidFill>
                <a:prstClr val="black"/>
              </a:solidFill>
              <a:effectLst/>
              <a:uLnTx/>
              <a:uFillTx/>
              <a:latin typeface="Linkpen 1a Print"/>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GB" sz="1700" dirty="0">
                <a:solidFill>
                  <a:prstClr val="black"/>
                </a:solidFill>
              </a:rPr>
              <a:t>Abbey Primary School holds</a:t>
            </a:r>
            <a:r>
              <a:rPr kumimoji="0" lang="en-GB" sz="1700" b="0" i="0" u="none" strike="noStrike" kern="1200" cap="none" spc="0" normalizeH="0" baseline="0" noProof="0" dirty="0">
                <a:ln>
                  <a:noFill/>
                </a:ln>
                <a:solidFill>
                  <a:prstClr val="black"/>
                </a:solidFill>
                <a:effectLst/>
                <a:uLnTx/>
                <a:uFillTx/>
                <a:ea typeface="+mn-ea"/>
                <a:cs typeface="+mn-cs"/>
              </a:rPr>
              <a:t> 6 school values: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1700" b="1" i="0" u="none" strike="noStrike" kern="1200" cap="none" spc="0" normalizeH="0" baseline="0" noProof="0" dirty="0">
                <a:ln>
                  <a:noFill/>
                </a:ln>
                <a:solidFill>
                  <a:prstClr val="black"/>
                </a:solidFill>
                <a:effectLst/>
                <a:uLnTx/>
                <a:uFillTx/>
                <a:ea typeface="+mn-ea"/>
                <a:cs typeface="+mn-cs"/>
              </a:rPr>
              <a:t>RESPECT, RESPONSIBILITY, RESILIENCE, INTEGRITY, INCLUSION </a:t>
            </a:r>
            <a:r>
              <a:rPr kumimoji="0" lang="en-GB" sz="1700" b="0" i="0" u="none" strike="noStrike" kern="1200" cap="none" spc="0" normalizeH="0" baseline="0" noProof="0" dirty="0">
                <a:ln>
                  <a:noFill/>
                </a:ln>
                <a:solidFill>
                  <a:prstClr val="black"/>
                </a:solidFill>
                <a:effectLst/>
                <a:uLnTx/>
                <a:uFillTx/>
                <a:ea typeface="+mn-ea"/>
                <a:cs typeface="+mn-cs"/>
              </a:rPr>
              <a:t>and</a:t>
            </a:r>
            <a:r>
              <a:rPr kumimoji="0" lang="en-GB" sz="1700" b="1" i="0" u="none" strike="noStrike" kern="1200" cap="none" spc="0" normalizeH="0" baseline="0" noProof="0" dirty="0">
                <a:ln>
                  <a:noFill/>
                </a:ln>
                <a:solidFill>
                  <a:prstClr val="black"/>
                </a:solidFill>
                <a:effectLst/>
                <a:uLnTx/>
                <a:uFillTx/>
                <a:ea typeface="+mn-ea"/>
                <a:cs typeface="+mn-cs"/>
              </a:rPr>
              <a:t> ASPIRATION.</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1700" b="0" i="0" u="none" strike="noStrike" kern="1200" cap="none" spc="0" normalizeH="0" baseline="0" noProof="0" dirty="0">
              <a:ln>
                <a:noFill/>
              </a:ln>
              <a:solidFill>
                <a:prstClr val="black"/>
              </a:solidFill>
              <a:effectLst/>
              <a:uLnTx/>
              <a:uFillTx/>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1700" b="0" i="0" u="none" strike="noStrike" kern="1200" cap="none" spc="0" normalizeH="0" baseline="0" noProof="0" dirty="0">
                <a:ln>
                  <a:noFill/>
                </a:ln>
                <a:solidFill>
                  <a:prstClr val="black"/>
                </a:solidFill>
                <a:effectLst/>
                <a:uLnTx/>
                <a:uFillTx/>
                <a:ea typeface="+mn-ea"/>
                <a:cs typeface="+mn-cs"/>
              </a:rPr>
              <a:t>We focus on a new value each half term, starting with RESPECT in the first half of the autumn term – it will further strengthen your child’s understanding of these values if you recognise and celebrate the times when they display them at home, just as we do at school.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1700" b="0" i="0" u="none" strike="noStrike" kern="1200" cap="none" spc="0" normalizeH="0" baseline="0" noProof="0" dirty="0">
              <a:ln>
                <a:noFill/>
              </a:ln>
              <a:solidFill>
                <a:prstClr val="black"/>
              </a:solidFill>
              <a:effectLst/>
              <a:uLnTx/>
              <a:uFillTx/>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1700" b="0" i="0" u="none" strike="noStrike" kern="1200" cap="none" spc="0" normalizeH="0" baseline="0" noProof="0" dirty="0">
                <a:ln>
                  <a:noFill/>
                </a:ln>
                <a:solidFill>
                  <a:prstClr val="black"/>
                </a:solidFill>
                <a:effectLst/>
                <a:uLnTx/>
                <a:uFillTx/>
                <a:ea typeface="+mn-ea"/>
                <a:cs typeface="+mn-cs"/>
              </a:rPr>
              <a:t>As children display the school values in their conduct, in their work and in their interactions with each other, they will earn house points.</a:t>
            </a:r>
          </a:p>
          <a:p>
            <a:pPr marL="0" indent="0">
              <a:buNone/>
            </a:pPr>
            <a:endParaRPr lang="en-GB" dirty="0"/>
          </a:p>
        </p:txBody>
      </p:sp>
      <p:pic>
        <p:nvPicPr>
          <p:cNvPr id="4" name="Picture 3">
            <a:extLst>
              <a:ext uri="{FF2B5EF4-FFF2-40B4-BE49-F238E27FC236}">
                <a16:creationId xmlns:a16="http://schemas.microsoft.com/office/drawing/2014/main" id="{9AA61A35-8AB1-66C7-EBC7-08056F6E2F62}"/>
              </a:ext>
            </a:extLst>
          </p:cNvPr>
          <p:cNvPicPr>
            <a:picLocks noChangeAspect="1"/>
          </p:cNvPicPr>
          <p:nvPr/>
        </p:nvPicPr>
        <p:blipFill>
          <a:blip r:embed="rId3"/>
          <a:stretch>
            <a:fillRect/>
          </a:stretch>
        </p:blipFill>
        <p:spPr>
          <a:xfrm>
            <a:off x="8319687" y="1545332"/>
            <a:ext cx="3234374" cy="3426060"/>
          </a:xfrm>
          <a:prstGeom prst="rect">
            <a:avLst/>
          </a:prstGeom>
        </p:spPr>
      </p:pic>
    </p:spTree>
    <p:extLst>
      <p:ext uri="{BB962C8B-B14F-4D97-AF65-F5344CB8AC3E}">
        <p14:creationId xmlns:p14="http://schemas.microsoft.com/office/powerpoint/2010/main" val="4268939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0001D-9678-FE0C-DBA3-EDD2333693F9}"/>
              </a:ext>
            </a:extLst>
          </p:cNvPr>
          <p:cNvSpPr>
            <a:spLocks noGrp="1"/>
          </p:cNvSpPr>
          <p:nvPr>
            <p:ph type="title"/>
          </p:nvPr>
        </p:nvSpPr>
        <p:spPr>
          <a:xfrm>
            <a:off x="838200" y="237371"/>
            <a:ext cx="10515600" cy="618035"/>
          </a:xfrm>
        </p:spPr>
        <p:txBody>
          <a:bodyPr>
            <a:normAutofit/>
          </a:bodyPr>
          <a:lstStyle/>
          <a:p>
            <a:pPr algn="ctr"/>
            <a:r>
              <a:rPr lang="en-US" sz="2800" b="1" dirty="0"/>
              <a:t>Lunch and Snacks</a:t>
            </a:r>
            <a:endParaRPr lang="en-GB" sz="2800" b="1" dirty="0"/>
          </a:p>
        </p:txBody>
      </p:sp>
      <p:pic>
        <p:nvPicPr>
          <p:cNvPr id="5" name="Picture 4" descr="A pie chart of food&#10;&#10;Description automatically generated">
            <a:extLst>
              <a:ext uri="{FF2B5EF4-FFF2-40B4-BE49-F238E27FC236}">
                <a16:creationId xmlns:a16="http://schemas.microsoft.com/office/drawing/2014/main" id="{67C396C9-082F-7F03-207D-5FDD819C5D2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935579" y="237371"/>
            <a:ext cx="1941006" cy="1906061"/>
          </a:xfrm>
          <a:prstGeom prst="rect">
            <a:avLst/>
          </a:prstGeom>
        </p:spPr>
      </p:pic>
      <p:pic>
        <p:nvPicPr>
          <p:cNvPr id="4" name="Picture 3">
            <a:extLst>
              <a:ext uri="{FF2B5EF4-FFF2-40B4-BE49-F238E27FC236}">
                <a16:creationId xmlns:a16="http://schemas.microsoft.com/office/drawing/2014/main" id="{D4B97B7A-B893-261D-0098-2B1C2118EAC2}"/>
              </a:ext>
            </a:extLst>
          </p:cNvPr>
          <p:cNvPicPr>
            <a:picLocks noChangeAspect="1"/>
          </p:cNvPicPr>
          <p:nvPr/>
        </p:nvPicPr>
        <p:blipFill>
          <a:blip r:embed="rId5"/>
          <a:stretch>
            <a:fillRect/>
          </a:stretch>
        </p:blipFill>
        <p:spPr>
          <a:xfrm>
            <a:off x="0" y="0"/>
            <a:ext cx="1139620" cy="1151131"/>
          </a:xfrm>
          <a:prstGeom prst="rect">
            <a:avLst/>
          </a:prstGeom>
        </p:spPr>
      </p:pic>
      <p:sp>
        <p:nvSpPr>
          <p:cNvPr id="7" name="TextBox 6">
            <a:extLst>
              <a:ext uri="{FF2B5EF4-FFF2-40B4-BE49-F238E27FC236}">
                <a16:creationId xmlns:a16="http://schemas.microsoft.com/office/drawing/2014/main" id="{1FC7B3B3-419B-D861-4368-B7492ABFBBB4}"/>
              </a:ext>
            </a:extLst>
          </p:cNvPr>
          <p:cNvSpPr txBox="1"/>
          <p:nvPr/>
        </p:nvSpPr>
        <p:spPr>
          <a:xfrm>
            <a:off x="575356" y="855406"/>
            <a:ext cx="10894142" cy="5786199"/>
          </a:xfrm>
          <a:prstGeom prst="rect">
            <a:avLst/>
          </a:prstGeom>
          <a:noFill/>
        </p:spPr>
        <p:txBody>
          <a:bodyPr wrap="square" rtlCol="0">
            <a:spAutoFit/>
          </a:bodyPr>
          <a:lstStyle/>
          <a:p>
            <a:pPr lvl="0" algn="ctr">
              <a:tabLst>
                <a:tab pos="457200" algn="l"/>
              </a:tabLst>
            </a:pPr>
            <a:endParaRPr lang="en-GB" sz="1600" b="0" dirty="0">
              <a:effectLst/>
              <a:highlight>
                <a:srgbClr val="FFFF00"/>
              </a:highlight>
              <a:latin typeface="Aptos" panose="020B0004020202020204" pitchFamily="34" charset="0"/>
              <a:ea typeface="Times New Roman" panose="02020603050405020304" pitchFamily="18" charset="0"/>
              <a:cs typeface="Times New Roman" panose="02020603050405020304" pitchFamily="18" charset="0"/>
            </a:endParaRPr>
          </a:p>
          <a:p>
            <a:pPr lvl="0" algn="ctr">
              <a:tabLst>
                <a:tab pos="457200" algn="l"/>
              </a:tabLst>
            </a:pPr>
            <a:r>
              <a:rPr lang="en-GB" sz="1600" b="0" dirty="0">
                <a:effectLst/>
                <a:latin typeface="Aptos" panose="020B0004020202020204" pitchFamily="34" charset="0"/>
                <a:ea typeface="Times New Roman" panose="02020603050405020304" pitchFamily="18" charset="0"/>
                <a:cs typeface="Times New Roman" panose="02020603050405020304" pitchFamily="18" charset="0"/>
              </a:rPr>
              <a:t>Year 4 lunchtime takes place between 12:00 and 1:00pm. </a:t>
            </a:r>
          </a:p>
          <a:p>
            <a:pPr lvl="0">
              <a:tabLst>
                <a:tab pos="457200" algn="l"/>
              </a:tabLst>
            </a:pPr>
            <a:endParaRPr lang="en-GB" sz="1600" dirty="0">
              <a:highlight>
                <a:srgbClr val="FFFF00"/>
              </a:highlight>
              <a:latin typeface="Aptos" panose="020B0004020202020204" pitchFamily="34" charset="0"/>
              <a:ea typeface="Times New Roman" panose="02020603050405020304" pitchFamily="18" charset="0"/>
              <a:cs typeface="Times New Roman" panose="02020603050405020304" pitchFamily="18" charset="0"/>
            </a:endParaRPr>
          </a:p>
          <a:p>
            <a:pPr lvl="0">
              <a:tabLst>
                <a:tab pos="457200" algn="l"/>
              </a:tabLst>
            </a:pPr>
            <a:r>
              <a:rPr lang="en-GB" sz="1600" b="1" dirty="0">
                <a:effectLst/>
                <a:latin typeface="Aptos" panose="020B0004020202020204" pitchFamily="34" charset="0"/>
                <a:ea typeface="Times New Roman" panose="02020603050405020304" pitchFamily="18" charset="0"/>
                <a:cs typeface="Times New Roman" panose="02020603050405020304" pitchFamily="18" charset="0"/>
              </a:rPr>
              <a:t>School Meals or Packed Lunch</a:t>
            </a:r>
          </a:p>
          <a:p>
            <a:pPr lvl="0">
              <a:tabLst>
                <a:tab pos="457200" algn="l"/>
              </a:tabLst>
            </a:pPr>
            <a:endParaRPr lang="en-GB" sz="1600" dirty="0">
              <a:effectLst/>
              <a:latin typeface="Aptos" panose="020B0004020202020204" pitchFamily="34" charset="0"/>
              <a:ea typeface="Times New Roman" panose="02020603050405020304" pitchFamily="18" charset="0"/>
              <a:cs typeface="Times New Roman" panose="02020603050405020304" pitchFamily="18" charset="0"/>
            </a:endParaRPr>
          </a:p>
          <a:p>
            <a:pPr lvl="0" algn="ctr">
              <a:tabLst>
                <a:tab pos="457200" algn="l"/>
              </a:tabLst>
            </a:pPr>
            <a:r>
              <a:rPr lang="en-GB" sz="1600" dirty="0">
                <a:latin typeface="Aptos" panose="020B0004020202020204" pitchFamily="34" charset="0"/>
                <a:ea typeface="Times New Roman" panose="02020603050405020304" pitchFamily="18" charset="0"/>
                <a:cs typeface="Times New Roman" panose="02020603050405020304" pitchFamily="18" charset="0"/>
              </a:rPr>
              <a:t>W</a:t>
            </a:r>
            <a:r>
              <a:rPr lang="en-GB" sz="1600" dirty="0">
                <a:effectLst/>
                <a:latin typeface="Aptos" panose="020B0004020202020204" pitchFamily="34" charset="0"/>
                <a:ea typeface="Times New Roman" panose="02020603050405020304" pitchFamily="18" charset="0"/>
                <a:cs typeface="Times New Roman" panose="02020603050405020304" pitchFamily="18" charset="0"/>
              </a:rPr>
              <a:t>e are a Healthy Eating School and aim to promote healthy diet and lifestyle choices for children. With this in mind, we ask you to provide lunchboxes that contain a balanced meal, </a:t>
            </a:r>
            <a:r>
              <a:rPr lang="en-GB" sz="1600" dirty="0">
                <a:latin typeface="Aptos" panose="020B0004020202020204" pitchFamily="34" charset="0"/>
                <a:ea typeface="Times New Roman" panose="02020603050405020304" pitchFamily="18" charset="0"/>
                <a:cs typeface="Times New Roman" panose="02020603050405020304" pitchFamily="18" charset="0"/>
              </a:rPr>
              <a:t>with minimal sweet treats – and alternatives wherever possible. Fizzy or energy drinks must not be brought to school or taken on school visits.</a:t>
            </a:r>
          </a:p>
          <a:p>
            <a:pPr marL="342900" lvl="0" indent="-342900">
              <a:buFont typeface="Symbol" panose="05050102010706020507" pitchFamily="18" charset="2"/>
              <a:buChar char=""/>
              <a:tabLst>
                <a:tab pos="457200" algn="l"/>
              </a:tabLst>
            </a:pPr>
            <a:endParaRPr lang="en-GB" sz="1600" dirty="0">
              <a:effectLst/>
              <a:latin typeface="Aptos" panose="020B0004020202020204" pitchFamily="34" charset="0"/>
              <a:ea typeface="Times New Roman" panose="02020603050405020304" pitchFamily="18" charset="0"/>
              <a:cs typeface="Times New Roman" panose="02020603050405020304" pitchFamily="18" charset="0"/>
            </a:endParaRPr>
          </a:p>
          <a:p>
            <a:pPr lvl="0" algn="ctr">
              <a:tabLst>
                <a:tab pos="457200" algn="l"/>
              </a:tabLst>
            </a:pPr>
            <a:r>
              <a:rPr lang="en-GB" sz="1600" dirty="0">
                <a:latin typeface="Aptos" panose="020B0004020202020204" pitchFamily="34" charset="0"/>
                <a:ea typeface="Times New Roman" panose="02020603050405020304" pitchFamily="18" charset="0"/>
                <a:cs typeface="Times New Roman" panose="02020603050405020304" pitchFamily="18" charset="0"/>
              </a:rPr>
              <a:t>On school visits or trips, children who usually enjoy school dinners can request a packed lunch to be provided by the school, but this must be booked in advance.</a:t>
            </a:r>
          </a:p>
          <a:p>
            <a:pPr lvl="0">
              <a:tabLst>
                <a:tab pos="457200" algn="l"/>
              </a:tabLst>
            </a:pPr>
            <a:endParaRPr lang="en-GB" sz="1600" dirty="0">
              <a:latin typeface="Aptos" panose="020B0004020202020204" pitchFamily="34" charset="0"/>
              <a:ea typeface="Times New Roman" panose="02020603050405020304" pitchFamily="18" charset="0"/>
              <a:cs typeface="Times New Roman" panose="02020603050405020304" pitchFamily="18" charset="0"/>
            </a:endParaRPr>
          </a:p>
          <a:p>
            <a:pPr lvl="0">
              <a:tabLst>
                <a:tab pos="457200" algn="l"/>
              </a:tabLst>
            </a:pPr>
            <a:r>
              <a:rPr lang="en-GB" sz="1600" b="1" dirty="0">
                <a:latin typeface="Aptos" panose="020B0004020202020204" pitchFamily="34" charset="0"/>
                <a:ea typeface="Times New Roman" panose="02020603050405020304" pitchFamily="18" charset="0"/>
                <a:cs typeface="Times New Roman" panose="02020603050405020304" pitchFamily="18" charset="0"/>
              </a:rPr>
              <a:t>Breaktime Snacks </a:t>
            </a:r>
          </a:p>
          <a:p>
            <a:pPr marL="285750" lvl="0" indent="-285750">
              <a:buFont typeface="Arial" panose="020B0604020202020204" pitchFamily="34" charset="0"/>
              <a:buChar char="•"/>
              <a:tabLst>
                <a:tab pos="457200" algn="l"/>
              </a:tabLst>
            </a:pPr>
            <a:r>
              <a:rPr lang="en-GB" sz="1600" dirty="0">
                <a:latin typeface="Aptos" panose="020B0004020202020204" pitchFamily="34" charset="0"/>
                <a:ea typeface="Times New Roman" panose="02020603050405020304" pitchFamily="18" charset="0"/>
                <a:cs typeface="Times New Roman" panose="02020603050405020304" pitchFamily="18" charset="0"/>
              </a:rPr>
              <a:t>Children can bring a healthy snack to have during break time</a:t>
            </a:r>
          </a:p>
          <a:p>
            <a:pPr marL="285750" lvl="0" indent="-285750">
              <a:buSzPct val="124000"/>
              <a:buFont typeface="Arial" panose="020B0604020202020204" pitchFamily="34" charset="0"/>
              <a:buChar char="•"/>
              <a:tabLst>
                <a:tab pos="457200" algn="l"/>
              </a:tabLst>
            </a:pPr>
            <a:r>
              <a:rPr lang="en-GB" sz="1600" dirty="0">
                <a:latin typeface="Aptos" panose="020B0004020202020204" pitchFamily="34" charset="0"/>
                <a:ea typeface="Times New Roman" panose="02020603050405020304" pitchFamily="18" charset="0"/>
                <a:cs typeface="Times New Roman" panose="02020603050405020304" pitchFamily="18" charset="0"/>
              </a:rPr>
              <a:t>In KS2, a snack can be purchased from school at an additional cost </a:t>
            </a:r>
          </a:p>
          <a:p>
            <a:pPr marL="285750" lvl="0" indent="-285750">
              <a:buSzPct val="124000"/>
              <a:buFont typeface="Arial" panose="020B0604020202020204" pitchFamily="34" charset="0"/>
              <a:buChar char="•"/>
              <a:tabLst>
                <a:tab pos="457200" algn="l"/>
              </a:tabLst>
            </a:pPr>
            <a:r>
              <a:rPr lang="en-GB" sz="1600" dirty="0">
                <a:latin typeface="Aptos" panose="020B0004020202020204" pitchFamily="34" charset="0"/>
                <a:ea typeface="Times New Roman" panose="02020603050405020304" pitchFamily="18" charset="0"/>
                <a:cs typeface="Times New Roman" panose="02020603050405020304" pitchFamily="18" charset="0"/>
              </a:rPr>
              <a:t>Children can also opt to have a drink of milk during morning playtimes, this can be purchased through the Cool Milk website </a:t>
            </a:r>
            <a:r>
              <a:rPr lang="en-GB" sz="1600" dirty="0">
                <a:latin typeface="Aptos" panose="020B0004020202020204" pitchFamily="34" charset="0"/>
                <a:ea typeface="Times New Roman" panose="02020603050405020304" pitchFamily="18" charset="0"/>
                <a:cs typeface="Times New Roman" panose="02020603050405020304" pitchFamily="18" charset="0"/>
                <a:hlinkClick r:id="rId6"/>
              </a:rPr>
              <a:t>https://coolmilk.com/schools/</a:t>
            </a:r>
            <a:endParaRPr lang="en-GB" sz="1600" dirty="0">
              <a:latin typeface="Aptos" panose="020B0004020202020204" pitchFamily="34" charset="0"/>
              <a:ea typeface="Times New Roman" panose="02020603050405020304" pitchFamily="18" charset="0"/>
              <a:cs typeface="Times New Roman" panose="02020603050405020304" pitchFamily="18" charset="0"/>
            </a:endParaRPr>
          </a:p>
          <a:p>
            <a:pPr lvl="0">
              <a:buSzPct val="124000"/>
              <a:tabLst>
                <a:tab pos="457200" algn="l"/>
              </a:tabLst>
            </a:pPr>
            <a:endParaRPr lang="en-GB" sz="1600" b="1" dirty="0">
              <a:latin typeface="Aptos" panose="020B0004020202020204" pitchFamily="34" charset="0"/>
              <a:ea typeface="Times New Roman" panose="02020603050405020304" pitchFamily="18" charset="0"/>
              <a:cs typeface="Times New Roman" panose="02020603050405020304" pitchFamily="18" charset="0"/>
            </a:endParaRPr>
          </a:p>
          <a:p>
            <a:pPr>
              <a:tabLst>
                <a:tab pos="457200" algn="l"/>
              </a:tabLst>
            </a:pPr>
            <a:r>
              <a:rPr lang="en-GB" sz="1600" b="1" dirty="0">
                <a:latin typeface="Aptos" panose="020B0004020202020204" pitchFamily="34" charset="0"/>
                <a:ea typeface="Times New Roman" panose="02020603050405020304" pitchFamily="18" charset="0"/>
                <a:cs typeface="Times New Roman" panose="02020603050405020304" pitchFamily="18" charset="0"/>
              </a:rPr>
              <a:t>Water Bottles</a:t>
            </a:r>
          </a:p>
          <a:p>
            <a:pPr>
              <a:tabLst>
                <a:tab pos="457200" algn="l"/>
              </a:tabLst>
            </a:pPr>
            <a:r>
              <a:rPr lang="en-GB" sz="1600" dirty="0">
                <a:latin typeface="Aptos" panose="020B0004020202020204" pitchFamily="34" charset="0"/>
                <a:ea typeface="Times New Roman" panose="02020603050405020304" pitchFamily="18" charset="0"/>
                <a:cs typeface="Times New Roman" panose="02020603050405020304" pitchFamily="18" charset="0"/>
              </a:rPr>
              <a:t>A plastic bottle can be brought to school filled with water, this can be refilled during the day as necessary and will be available for your child throughout the day. </a:t>
            </a:r>
            <a:r>
              <a:rPr lang="en-GB" sz="1600" b="1" dirty="0">
                <a:latin typeface="Aptos" panose="020B0004020202020204" pitchFamily="34" charset="0"/>
                <a:ea typeface="Times New Roman" panose="02020603050405020304" pitchFamily="18" charset="0"/>
                <a:cs typeface="Times New Roman" panose="02020603050405020304" pitchFamily="18" charset="0"/>
              </a:rPr>
              <a:t>No fizzy, sugary or energy drinks are allowed.</a:t>
            </a:r>
            <a:endParaRPr lang="en-GB" sz="1600" b="1" dirty="0">
              <a:effectLst/>
              <a:latin typeface="Aptos" panose="020B0004020202020204" pitchFamily="34" charset="0"/>
              <a:ea typeface="Times New Roman" panose="02020603050405020304" pitchFamily="18" charset="0"/>
              <a:cs typeface="Times New Roman" panose="02020603050405020304" pitchFamily="18" charset="0"/>
            </a:endParaRPr>
          </a:p>
          <a:p>
            <a:pPr lvl="0">
              <a:tabLst>
                <a:tab pos="457200" algn="l"/>
              </a:tabLst>
            </a:pPr>
            <a:endParaRPr lang="en-GB" sz="1600" b="0" dirty="0">
              <a:effectLst/>
              <a:latin typeface="Aptos" panose="020B00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4426207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25E7A-928E-D42C-F619-9EEFC8F1FDB2}"/>
              </a:ext>
            </a:extLst>
          </p:cNvPr>
          <p:cNvSpPr>
            <a:spLocks noGrp="1"/>
          </p:cNvSpPr>
          <p:nvPr>
            <p:ph type="title"/>
          </p:nvPr>
        </p:nvSpPr>
        <p:spPr>
          <a:xfrm>
            <a:off x="838200" y="117218"/>
            <a:ext cx="10515600" cy="649699"/>
          </a:xfrm>
        </p:spPr>
        <p:txBody>
          <a:bodyPr>
            <a:normAutofit/>
          </a:bodyPr>
          <a:lstStyle/>
          <a:p>
            <a:pPr algn="ctr"/>
            <a:r>
              <a:rPr lang="en-US" sz="2800" b="1" dirty="0"/>
              <a:t>Daily Routines</a:t>
            </a:r>
            <a:endParaRPr lang="en-GB" sz="2800" b="1" dirty="0"/>
          </a:p>
        </p:txBody>
      </p:sp>
      <p:graphicFrame>
        <p:nvGraphicFramePr>
          <p:cNvPr id="4" name="Content Placeholder 3">
            <a:extLst>
              <a:ext uri="{FF2B5EF4-FFF2-40B4-BE49-F238E27FC236}">
                <a16:creationId xmlns:a16="http://schemas.microsoft.com/office/drawing/2014/main" id="{805D9647-A609-3368-5937-5F71566CBCE1}"/>
              </a:ext>
            </a:extLst>
          </p:cNvPr>
          <p:cNvGraphicFramePr>
            <a:graphicFrameLocks noGrp="1"/>
          </p:cNvGraphicFramePr>
          <p:nvPr>
            <p:ph idx="1"/>
            <p:extLst>
              <p:ext uri="{D42A27DB-BD31-4B8C-83A1-F6EECF244321}">
                <p14:modId xmlns:p14="http://schemas.microsoft.com/office/powerpoint/2010/main" val="4123035010"/>
              </p:ext>
            </p:extLst>
          </p:nvPr>
        </p:nvGraphicFramePr>
        <p:xfrm>
          <a:off x="1366855" y="1421000"/>
          <a:ext cx="9458283" cy="4204934"/>
        </p:xfrm>
        <a:graphic>
          <a:graphicData uri="http://schemas.openxmlformats.org/drawingml/2006/table">
            <a:tbl>
              <a:tblPr firstRow="1" firstCol="1" bandRow="1">
                <a:tableStyleId>{D7AC3CCA-C797-4891-BE02-D94E43425B78}</a:tableStyleId>
              </a:tblPr>
              <a:tblGrid>
                <a:gridCol w="1867498">
                  <a:extLst>
                    <a:ext uri="{9D8B030D-6E8A-4147-A177-3AD203B41FA5}">
                      <a16:colId xmlns:a16="http://schemas.microsoft.com/office/drawing/2014/main" val="2397899148"/>
                    </a:ext>
                  </a:extLst>
                </a:gridCol>
                <a:gridCol w="7590785">
                  <a:extLst>
                    <a:ext uri="{9D8B030D-6E8A-4147-A177-3AD203B41FA5}">
                      <a16:colId xmlns:a16="http://schemas.microsoft.com/office/drawing/2014/main" val="1967900769"/>
                    </a:ext>
                  </a:extLst>
                </a:gridCol>
              </a:tblGrid>
              <a:tr h="276882">
                <a:tc>
                  <a:txBody>
                    <a:bodyPr/>
                    <a:lstStyle/>
                    <a:p>
                      <a:pPr algn="ctr"/>
                      <a:r>
                        <a:rPr lang="en-US" sz="1400" b="1" dirty="0">
                          <a:effectLst/>
                          <a:latin typeface="+mn-lt"/>
                          <a:ea typeface="Times New Roman" panose="02020603050405020304" pitchFamily="18" charset="0"/>
                          <a:cs typeface="Times New Roman" panose="02020603050405020304" pitchFamily="18" charset="0"/>
                        </a:rPr>
                        <a:t>8:25am</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1400" b="1" dirty="0">
                          <a:effectLst/>
                          <a:latin typeface="+mn-lt"/>
                          <a:ea typeface="Times New Roman" panose="02020603050405020304" pitchFamily="18" charset="0"/>
                          <a:cs typeface="Times New Roman" panose="02020603050405020304" pitchFamily="18" charset="0"/>
                        </a:rPr>
                        <a:t>School Gates Open</a:t>
                      </a:r>
                    </a:p>
                  </a:txBody>
                  <a:tcPr marL="68580" marR="68580" marT="0" marB="0"/>
                </a:tc>
                <a:extLst>
                  <a:ext uri="{0D108BD9-81ED-4DB2-BD59-A6C34878D82A}">
                    <a16:rowId xmlns:a16="http://schemas.microsoft.com/office/drawing/2014/main" val="1026810153"/>
                  </a:ext>
                </a:extLst>
              </a:tr>
              <a:tr h="297296">
                <a:tc>
                  <a:txBody>
                    <a:bodyPr/>
                    <a:lstStyle/>
                    <a:p>
                      <a:pPr algn="ctr"/>
                      <a:r>
                        <a:rPr lang="en-US" sz="1400" b="1" dirty="0">
                          <a:effectLst/>
                          <a:latin typeface="+mn-lt"/>
                          <a:ea typeface="Times New Roman" panose="02020603050405020304" pitchFamily="18" charset="0"/>
                          <a:cs typeface="Times New Roman" panose="02020603050405020304" pitchFamily="18" charset="0"/>
                        </a:rPr>
                        <a:t>8:35am-8:45am</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1400" b="0" dirty="0">
                          <a:effectLst/>
                          <a:latin typeface="+mn-lt"/>
                          <a:ea typeface="Times New Roman" panose="02020603050405020304" pitchFamily="18" charset="0"/>
                          <a:cs typeface="Times New Roman" panose="02020603050405020304" pitchFamily="18" charset="0"/>
                        </a:rPr>
                        <a:t>Children enter school through the KS2 door</a:t>
                      </a:r>
                      <a:endParaRPr lang="en-GB" sz="1400" b="0" dirty="0">
                        <a:effectLst/>
                        <a:latin typeface="+mn-lt"/>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046550690"/>
                  </a:ext>
                </a:extLst>
              </a:tr>
              <a:tr h="297296">
                <a:tc>
                  <a:txBody>
                    <a:bodyPr/>
                    <a:lstStyle/>
                    <a:p>
                      <a:pPr algn="ctr"/>
                      <a:r>
                        <a:rPr lang="en-GB" sz="1400" dirty="0">
                          <a:effectLst/>
                          <a:latin typeface="+mn-lt"/>
                        </a:rPr>
                        <a:t>8:45am</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GB" sz="1400" b="1" dirty="0">
                          <a:effectLst/>
                          <a:latin typeface="+mn-lt"/>
                        </a:rPr>
                        <a:t>Registration</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86748116"/>
                  </a:ext>
                </a:extLst>
              </a:tr>
              <a:tr h="297296">
                <a:tc>
                  <a:txBody>
                    <a:bodyPr/>
                    <a:lstStyle/>
                    <a:p>
                      <a:pPr algn="ctr"/>
                      <a:r>
                        <a:rPr lang="en-US" sz="1400" b="1" dirty="0">
                          <a:effectLst/>
                          <a:latin typeface="+mn-lt"/>
                          <a:ea typeface="Times New Roman" panose="02020603050405020304" pitchFamily="18" charset="0"/>
                          <a:cs typeface="Times New Roman" panose="02020603050405020304" pitchFamily="18" charset="0"/>
                        </a:rPr>
                        <a:t>8:45-9:00am</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1400" b="0" dirty="0">
                          <a:effectLst/>
                          <a:latin typeface="+mn-lt"/>
                          <a:ea typeface="Times New Roman" panose="02020603050405020304" pitchFamily="18" charset="0"/>
                          <a:cs typeface="Times New Roman" panose="02020603050405020304" pitchFamily="18" charset="0"/>
                        </a:rPr>
                        <a:t>Time to solve</a:t>
                      </a:r>
                      <a:endParaRPr lang="en-GB" sz="1400" b="0" dirty="0">
                        <a:effectLst/>
                        <a:latin typeface="+mn-lt"/>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40843806"/>
                  </a:ext>
                </a:extLst>
              </a:tr>
              <a:tr h="297296">
                <a:tc>
                  <a:txBody>
                    <a:bodyPr/>
                    <a:lstStyle/>
                    <a:p>
                      <a:pPr algn="ctr"/>
                      <a:r>
                        <a:rPr lang="en-GB" sz="1400" dirty="0">
                          <a:effectLst/>
                          <a:latin typeface="+mn-lt"/>
                        </a:rPr>
                        <a:t>9:00am – 9:45am</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GB" sz="1400" b="1" dirty="0">
                          <a:effectLst/>
                          <a:latin typeface="+mn-lt"/>
                          <a:ea typeface="Times New Roman" panose="02020603050405020304" pitchFamily="18" charset="0"/>
                          <a:cs typeface="Times New Roman" panose="02020603050405020304" pitchFamily="18" charset="0"/>
                        </a:rPr>
                        <a:t>Reading </a:t>
                      </a:r>
                    </a:p>
                  </a:txBody>
                  <a:tcPr marL="68580" marR="68580" marT="0" marB="0"/>
                </a:tc>
                <a:extLst>
                  <a:ext uri="{0D108BD9-81ED-4DB2-BD59-A6C34878D82A}">
                    <a16:rowId xmlns:a16="http://schemas.microsoft.com/office/drawing/2014/main" val="382915963"/>
                  </a:ext>
                </a:extLst>
              </a:tr>
              <a:tr h="297296">
                <a:tc>
                  <a:txBody>
                    <a:bodyPr/>
                    <a:lstStyle/>
                    <a:p>
                      <a:pPr algn="ctr"/>
                      <a:r>
                        <a:rPr lang="en-US" sz="1400" b="1" dirty="0">
                          <a:effectLst/>
                          <a:latin typeface="+mn-lt"/>
                          <a:ea typeface="Times New Roman" panose="02020603050405020304" pitchFamily="18" charset="0"/>
                          <a:cs typeface="Times New Roman" panose="02020603050405020304" pitchFamily="18" charset="0"/>
                        </a:rPr>
                        <a:t>9:45am-10:30am</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1400" b="0" dirty="0" err="1">
                          <a:effectLst/>
                          <a:latin typeface="+mn-lt"/>
                          <a:ea typeface="Times New Roman" panose="02020603050405020304" pitchFamily="18" charset="0"/>
                          <a:cs typeface="Times New Roman" panose="02020603050405020304" pitchFamily="18" charset="0"/>
                        </a:rPr>
                        <a:t>Maths</a:t>
                      </a:r>
                      <a:endParaRPr lang="en-GB" sz="1400" b="0" dirty="0">
                        <a:effectLst/>
                        <a:latin typeface="+mn-lt"/>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25106201"/>
                  </a:ext>
                </a:extLst>
              </a:tr>
              <a:tr h="300616">
                <a:tc>
                  <a:txBody>
                    <a:bodyPr/>
                    <a:lstStyle/>
                    <a:p>
                      <a:pPr algn="ctr"/>
                      <a:r>
                        <a:rPr lang="en-GB" sz="1400" dirty="0">
                          <a:effectLst/>
                          <a:latin typeface="+mn-lt"/>
                        </a:rPr>
                        <a:t>10:30am – 10:45am</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1400" b="1" dirty="0">
                          <a:effectLst/>
                          <a:latin typeface="+mn-lt"/>
                          <a:ea typeface="Times New Roman" panose="02020603050405020304" pitchFamily="18" charset="0"/>
                          <a:cs typeface="Times New Roman" panose="02020603050405020304" pitchFamily="18" charset="0"/>
                        </a:rPr>
                        <a:t>B</a:t>
                      </a:r>
                      <a:r>
                        <a:rPr lang="en-GB" sz="1400" b="1" dirty="0">
                          <a:effectLst/>
                          <a:latin typeface="+mn-lt"/>
                          <a:ea typeface="Times New Roman" panose="02020603050405020304" pitchFamily="18" charset="0"/>
                          <a:cs typeface="Times New Roman" panose="02020603050405020304" pitchFamily="18" charset="0"/>
                        </a:rPr>
                        <a:t>reaktime</a:t>
                      </a:r>
                    </a:p>
                  </a:txBody>
                  <a:tcPr marL="68580" marR="68580" marT="0" marB="0"/>
                </a:tc>
                <a:extLst>
                  <a:ext uri="{0D108BD9-81ED-4DB2-BD59-A6C34878D82A}">
                    <a16:rowId xmlns:a16="http://schemas.microsoft.com/office/drawing/2014/main" val="2252496523"/>
                  </a:ext>
                </a:extLst>
              </a:tr>
              <a:tr h="279542">
                <a:tc>
                  <a:txBody>
                    <a:bodyPr/>
                    <a:lstStyle/>
                    <a:p>
                      <a:pPr algn="ctr"/>
                      <a:r>
                        <a:rPr lang="en-GB" sz="1400" dirty="0">
                          <a:effectLst/>
                          <a:latin typeface="+mn-lt"/>
                        </a:rPr>
                        <a:t>10:45am-11:45am</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GB" sz="1400" dirty="0">
                          <a:effectLst/>
                          <a:latin typeface="+mn-lt"/>
                        </a:rPr>
                        <a:t>Handwriting and English</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116641883"/>
                  </a:ext>
                </a:extLst>
              </a:tr>
              <a:tr h="297296">
                <a:tc>
                  <a:txBody>
                    <a:bodyPr/>
                    <a:lstStyle/>
                    <a:p>
                      <a:pPr algn="ctr"/>
                      <a:r>
                        <a:rPr lang="en-GB" sz="1400" b="1" dirty="0">
                          <a:effectLst/>
                          <a:latin typeface="+mn-lt"/>
                          <a:ea typeface="Times New Roman" panose="02020603050405020304" pitchFamily="18" charset="0"/>
                          <a:cs typeface="Times New Roman" panose="02020603050405020304" pitchFamily="18" charset="0"/>
                        </a:rPr>
                        <a:t>11:45am – 12:00pm</a:t>
                      </a:r>
                    </a:p>
                  </a:txBody>
                  <a:tcPr marL="68580" marR="68580" marT="0" marB="0"/>
                </a:tc>
                <a:tc>
                  <a:txBody>
                    <a:bodyPr/>
                    <a:lstStyle/>
                    <a:p>
                      <a:pPr algn="ctr"/>
                      <a:r>
                        <a:rPr lang="en-GB" sz="1400" b="0" dirty="0">
                          <a:effectLst/>
                          <a:latin typeface="+mn-lt"/>
                          <a:ea typeface="Times New Roman" panose="02020603050405020304" pitchFamily="18" charset="0"/>
                          <a:cs typeface="Times New Roman" panose="02020603050405020304" pitchFamily="18" charset="0"/>
                        </a:rPr>
                        <a:t>Storytime</a:t>
                      </a:r>
                    </a:p>
                  </a:txBody>
                  <a:tcPr marL="68580" marR="68580" marT="0" marB="0"/>
                </a:tc>
                <a:extLst>
                  <a:ext uri="{0D108BD9-81ED-4DB2-BD59-A6C34878D82A}">
                    <a16:rowId xmlns:a16="http://schemas.microsoft.com/office/drawing/2014/main" val="774571578"/>
                  </a:ext>
                </a:extLst>
              </a:tr>
              <a:tr h="297296">
                <a:tc>
                  <a:txBody>
                    <a:bodyPr/>
                    <a:lstStyle/>
                    <a:p>
                      <a:pPr algn="ctr"/>
                      <a:r>
                        <a:rPr lang="en-GB" sz="1400" dirty="0">
                          <a:effectLst/>
                          <a:latin typeface="+mn-lt"/>
                        </a:rPr>
                        <a:t>12.00pm – 1:00pm</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GB" sz="1400" b="1" dirty="0">
                          <a:effectLst/>
                          <a:latin typeface="+mn-lt"/>
                        </a:rPr>
                        <a:t>Lunchtime </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80783700"/>
                  </a:ext>
                </a:extLst>
              </a:tr>
              <a:tr h="297296">
                <a:tc>
                  <a:txBody>
                    <a:bodyPr/>
                    <a:lstStyle/>
                    <a:p>
                      <a:pPr algn="ctr"/>
                      <a:r>
                        <a:rPr lang="en-US" sz="1400" b="1" dirty="0">
                          <a:effectLst/>
                          <a:latin typeface="+mn-lt"/>
                          <a:ea typeface="Times New Roman" panose="02020603050405020304" pitchFamily="18" charset="0"/>
                          <a:cs typeface="Times New Roman" panose="02020603050405020304" pitchFamily="18" charset="0"/>
                        </a:rPr>
                        <a:t>1:00pm-1:15pm</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1400" b="0" dirty="0">
                          <a:effectLst/>
                          <a:latin typeface="+mn-lt"/>
                          <a:ea typeface="Times New Roman" panose="02020603050405020304" pitchFamily="18" charset="0"/>
                          <a:cs typeface="Times New Roman" panose="02020603050405020304" pitchFamily="18" charset="0"/>
                        </a:rPr>
                        <a:t>Spelling </a:t>
                      </a:r>
                      <a:endParaRPr lang="en-GB" sz="1400" b="0" dirty="0">
                        <a:effectLst/>
                        <a:latin typeface="+mn-lt"/>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863234816"/>
                  </a:ext>
                </a:extLst>
              </a:tr>
              <a:tr h="374934">
                <a:tc>
                  <a:txBody>
                    <a:bodyPr/>
                    <a:lstStyle/>
                    <a:p>
                      <a:pPr algn="ctr"/>
                      <a:r>
                        <a:rPr lang="en-US" sz="1400" b="1" dirty="0">
                          <a:effectLst/>
                          <a:latin typeface="+mn-lt"/>
                          <a:ea typeface="Times New Roman" panose="02020603050405020304" pitchFamily="18" charset="0"/>
                          <a:cs typeface="Times New Roman" panose="02020603050405020304" pitchFamily="18" charset="0"/>
                        </a:rPr>
                        <a:t>1:15pm- </a:t>
                      </a:r>
                      <a:r>
                        <a:rPr lang="en-US" sz="1400" b="1" dirty="0">
                          <a:effectLst/>
                          <a:latin typeface="+mn-lt"/>
                          <a:cs typeface="Times New Roman" panose="02020603050405020304" pitchFamily="18" charset="0"/>
                        </a:rPr>
                        <a:t>2:45pm</a:t>
                      </a:r>
                      <a:endParaRPr lang="en-GB" sz="1400" b="1" dirty="0">
                        <a:effectLst/>
                        <a:latin typeface="+mn-lt"/>
                        <a:cs typeface="Times New Roman" panose="02020603050405020304" pitchFamily="18" charset="0"/>
                      </a:endParaRPr>
                    </a:p>
                  </a:txBody>
                  <a:tcPr marL="68580" marR="68580" marT="0" marB="0"/>
                </a:tc>
                <a:tc>
                  <a:txBody>
                    <a:bodyPr/>
                    <a:lstStyle/>
                    <a:p>
                      <a:pPr algn="ctr"/>
                      <a:r>
                        <a:rPr lang="en-US" sz="1400" b="0" dirty="0">
                          <a:effectLst/>
                          <a:latin typeface="+mn-lt"/>
                          <a:cs typeface="Times New Roman" panose="02020603050405020304" pitchFamily="18" charset="0"/>
                        </a:rPr>
                        <a:t>Foundation subject </a:t>
                      </a:r>
                      <a:endParaRPr lang="en-GB" sz="1400" b="0" dirty="0">
                        <a:effectLst/>
                        <a:latin typeface="+mn-lt"/>
                        <a:cs typeface="Times New Roman" panose="02020603050405020304" pitchFamily="18" charset="0"/>
                      </a:endParaRPr>
                    </a:p>
                  </a:txBody>
                  <a:tcPr marL="68580" marR="68580" marT="0" marB="0"/>
                </a:tc>
                <a:extLst>
                  <a:ext uri="{0D108BD9-81ED-4DB2-BD59-A6C34878D82A}">
                    <a16:rowId xmlns:a16="http://schemas.microsoft.com/office/drawing/2014/main" val="1786382045"/>
                  </a:ext>
                </a:extLst>
              </a:tr>
              <a:tr h="297296">
                <a:tc>
                  <a:txBody>
                    <a:bodyPr/>
                    <a:lstStyle/>
                    <a:p>
                      <a:pPr algn="ctr"/>
                      <a:r>
                        <a:rPr lang="en-US" sz="1400" b="1" dirty="0">
                          <a:effectLst/>
                          <a:latin typeface="+mn-lt"/>
                          <a:ea typeface="Times New Roman" panose="02020603050405020304" pitchFamily="18" charset="0"/>
                          <a:cs typeface="Times New Roman" panose="02020603050405020304" pitchFamily="18" charset="0"/>
                        </a:rPr>
                        <a:t>2:45-3:10pm</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1400" b="0" dirty="0">
                          <a:effectLst/>
                          <a:latin typeface="+mn-lt"/>
                          <a:ea typeface="Times New Roman" panose="02020603050405020304" pitchFamily="18" charset="0"/>
                          <a:cs typeface="Times New Roman" panose="02020603050405020304" pitchFamily="18" charset="0"/>
                        </a:rPr>
                        <a:t>Assembly</a:t>
                      </a:r>
                      <a:endParaRPr lang="en-GB" sz="1400" b="0" dirty="0">
                        <a:effectLst/>
                        <a:latin typeface="+mn-lt"/>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672643644"/>
                  </a:ext>
                </a:extLst>
              </a:tr>
              <a:tr h="297296">
                <a:tc>
                  <a:txBody>
                    <a:bodyPr/>
                    <a:lstStyle/>
                    <a:p>
                      <a:pPr algn="ctr"/>
                      <a:r>
                        <a:rPr lang="en-GB" sz="1400" dirty="0">
                          <a:effectLst/>
                          <a:latin typeface="+mn-lt"/>
                        </a:rPr>
                        <a:t>3:15pm</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GB" sz="1400" b="1" dirty="0">
                          <a:effectLst/>
                          <a:latin typeface="+mn-lt"/>
                        </a:rPr>
                        <a:t>End of the School day</a:t>
                      </a:r>
                      <a:endParaRPr lang="en-GB" sz="1400" b="1" dirty="0">
                        <a:effectLst/>
                        <a:latin typeface="+mn-lt"/>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884983931"/>
                  </a:ext>
                </a:extLst>
              </a:tr>
            </a:tbl>
          </a:graphicData>
        </a:graphic>
      </p:graphicFrame>
      <p:sp>
        <p:nvSpPr>
          <p:cNvPr id="5" name="TextBox 4">
            <a:extLst>
              <a:ext uri="{FF2B5EF4-FFF2-40B4-BE49-F238E27FC236}">
                <a16:creationId xmlns:a16="http://schemas.microsoft.com/office/drawing/2014/main" id="{57E162DB-354B-1280-9254-3B39D05294D9}"/>
              </a:ext>
            </a:extLst>
          </p:cNvPr>
          <p:cNvSpPr txBox="1"/>
          <p:nvPr/>
        </p:nvSpPr>
        <p:spPr>
          <a:xfrm>
            <a:off x="412952" y="717376"/>
            <a:ext cx="11366091" cy="769441"/>
          </a:xfrm>
          <a:prstGeom prst="rect">
            <a:avLst/>
          </a:prstGeom>
          <a:noFill/>
        </p:spPr>
        <p:txBody>
          <a:bodyPr wrap="square" rtlCol="0">
            <a:spAutoFit/>
          </a:bodyPr>
          <a:lstStyle/>
          <a:p>
            <a:pPr algn="ctr"/>
            <a:r>
              <a:rPr lang="en-US" sz="1400" dirty="0"/>
              <a:t>Children are expected to enter and exit the school site calmly and sensibly. Scooters and bicycles </a:t>
            </a:r>
            <a:r>
              <a:rPr lang="en-US" sz="1400" b="1" dirty="0"/>
              <a:t>must not </a:t>
            </a:r>
            <a:r>
              <a:rPr lang="en-US" sz="1400" dirty="0"/>
              <a:t>be ridden on the school premises and children should dismount at the entrance to the school drive. The castle and trim trail </a:t>
            </a:r>
            <a:r>
              <a:rPr lang="en-US" sz="1400" b="1" dirty="0"/>
              <a:t>must not </a:t>
            </a:r>
            <a:r>
              <a:rPr lang="en-US" sz="1400" dirty="0"/>
              <a:t>be played on before or after school.</a:t>
            </a:r>
          </a:p>
          <a:p>
            <a:pPr algn="ctr"/>
            <a:endParaRPr lang="en-GB" sz="1600" dirty="0"/>
          </a:p>
        </p:txBody>
      </p:sp>
      <p:sp>
        <p:nvSpPr>
          <p:cNvPr id="6" name="TextBox 5">
            <a:extLst>
              <a:ext uri="{FF2B5EF4-FFF2-40B4-BE49-F238E27FC236}">
                <a16:creationId xmlns:a16="http://schemas.microsoft.com/office/drawing/2014/main" id="{DDF892CF-3A84-DD26-3D58-8469917825A8}"/>
              </a:ext>
            </a:extLst>
          </p:cNvPr>
          <p:cNvSpPr txBox="1"/>
          <p:nvPr/>
        </p:nvSpPr>
        <p:spPr>
          <a:xfrm>
            <a:off x="98318" y="5548296"/>
            <a:ext cx="11995355" cy="98488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b="1" dirty="0">
              <a:solidFill>
                <a:prstClr val="black"/>
              </a:solidFill>
              <a:latin typeface="Aptos" panose="02110004020202020204"/>
            </a:endParaRP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GB" sz="1400" b="1" i="0" u="none" strike="noStrike" kern="1200" cap="none" spc="0" normalizeH="0" baseline="0" noProof="0" dirty="0">
                <a:ln>
                  <a:noFill/>
                </a:ln>
                <a:solidFill>
                  <a:srgbClr val="FF0000"/>
                </a:solidFill>
                <a:effectLst/>
                <a:uLnTx/>
                <a:uFillTx/>
                <a:ea typeface="+mn-ea"/>
                <a:cs typeface="Arial" charset="0"/>
              </a:rPr>
              <a:t>If someone different is collecting your child, please let the class teacher know – either directly or via the school office prior to the event.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175219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0001D-9678-FE0C-DBA3-EDD2333693F9}"/>
              </a:ext>
            </a:extLst>
          </p:cNvPr>
          <p:cNvSpPr>
            <a:spLocks noGrp="1"/>
          </p:cNvSpPr>
          <p:nvPr>
            <p:ph type="title"/>
          </p:nvPr>
        </p:nvSpPr>
        <p:spPr>
          <a:xfrm>
            <a:off x="838200" y="170275"/>
            <a:ext cx="10515600" cy="598436"/>
          </a:xfrm>
        </p:spPr>
        <p:txBody>
          <a:bodyPr>
            <a:noAutofit/>
          </a:bodyPr>
          <a:lstStyle/>
          <a:p>
            <a:pPr algn="ctr"/>
            <a:r>
              <a:rPr lang="en-US" sz="2800" b="1" dirty="0"/>
              <a:t>Year 4 Weekly Timetable</a:t>
            </a:r>
            <a:endParaRPr lang="en-GB" sz="2800" b="1" dirty="0"/>
          </a:p>
        </p:txBody>
      </p:sp>
      <p:sp>
        <p:nvSpPr>
          <p:cNvPr id="4" name="TextBox 3">
            <a:extLst>
              <a:ext uri="{FF2B5EF4-FFF2-40B4-BE49-F238E27FC236}">
                <a16:creationId xmlns:a16="http://schemas.microsoft.com/office/drawing/2014/main" id="{BF4E2E1C-308B-353A-374B-D2F8DDCCE54B}"/>
              </a:ext>
            </a:extLst>
          </p:cNvPr>
          <p:cNvSpPr txBox="1"/>
          <p:nvPr/>
        </p:nvSpPr>
        <p:spPr>
          <a:xfrm>
            <a:off x="1779638" y="768711"/>
            <a:ext cx="8632723" cy="369332"/>
          </a:xfrm>
          <a:prstGeom prst="rect">
            <a:avLst/>
          </a:prstGeom>
          <a:noFill/>
        </p:spPr>
        <p:txBody>
          <a:bodyPr wrap="square" rtlCol="0">
            <a:spAutoFit/>
          </a:bodyPr>
          <a:lstStyle/>
          <a:p>
            <a:pPr algn="ctr"/>
            <a:r>
              <a:rPr lang="en-US" dirty="0"/>
              <a:t>Example weekly timetable for Year 4:</a:t>
            </a:r>
            <a:endParaRPr lang="en-GB" dirty="0"/>
          </a:p>
        </p:txBody>
      </p:sp>
      <p:pic>
        <p:nvPicPr>
          <p:cNvPr id="7" name="Picture 6" descr="A yellow and red circle with a cartoon bee&#10;&#10;Description automatically generated">
            <a:extLst>
              <a:ext uri="{FF2B5EF4-FFF2-40B4-BE49-F238E27FC236}">
                <a16:creationId xmlns:a16="http://schemas.microsoft.com/office/drawing/2014/main" id="{1C889E19-7499-7F6C-B05B-DE35E0AA74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131" y="251351"/>
            <a:ext cx="1202137" cy="1131249"/>
          </a:xfrm>
          <a:prstGeom prst="rect">
            <a:avLst/>
          </a:prstGeom>
        </p:spPr>
      </p:pic>
      <p:pic>
        <p:nvPicPr>
          <p:cNvPr id="5" name="Picture 4">
            <a:extLst>
              <a:ext uri="{FF2B5EF4-FFF2-40B4-BE49-F238E27FC236}">
                <a16:creationId xmlns:a16="http://schemas.microsoft.com/office/drawing/2014/main" id="{5293AB05-217A-419E-8165-C5520BB164F7}"/>
              </a:ext>
            </a:extLst>
          </p:cNvPr>
          <p:cNvPicPr>
            <a:picLocks noChangeAspect="1"/>
          </p:cNvPicPr>
          <p:nvPr/>
        </p:nvPicPr>
        <p:blipFill>
          <a:blip r:embed="rId4"/>
          <a:stretch>
            <a:fillRect/>
          </a:stretch>
        </p:blipFill>
        <p:spPr>
          <a:xfrm>
            <a:off x="1439268" y="1138043"/>
            <a:ext cx="10319979" cy="5358450"/>
          </a:xfrm>
          <a:prstGeom prst="rect">
            <a:avLst/>
          </a:prstGeom>
        </p:spPr>
      </p:pic>
    </p:spTree>
    <p:extLst>
      <p:ext uri="{BB962C8B-B14F-4D97-AF65-F5344CB8AC3E}">
        <p14:creationId xmlns:p14="http://schemas.microsoft.com/office/powerpoint/2010/main" val="19939460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0001D-9678-FE0C-DBA3-EDD2333693F9}"/>
              </a:ext>
            </a:extLst>
          </p:cNvPr>
          <p:cNvSpPr>
            <a:spLocks noGrp="1"/>
          </p:cNvSpPr>
          <p:nvPr>
            <p:ph type="title"/>
          </p:nvPr>
        </p:nvSpPr>
        <p:spPr>
          <a:xfrm>
            <a:off x="838200" y="227539"/>
            <a:ext cx="10515600" cy="500048"/>
          </a:xfrm>
        </p:spPr>
        <p:txBody>
          <a:bodyPr>
            <a:normAutofit/>
          </a:bodyPr>
          <a:lstStyle/>
          <a:p>
            <a:pPr algn="ctr"/>
            <a:r>
              <a:rPr lang="en-US" sz="2800" b="1" dirty="0"/>
              <a:t>Reading for Progress and Pleasure</a:t>
            </a:r>
            <a:endParaRPr lang="en-GB" sz="2800" b="1" dirty="0"/>
          </a:p>
        </p:txBody>
      </p:sp>
      <p:sp>
        <p:nvSpPr>
          <p:cNvPr id="6" name="TextBox 5">
            <a:extLst>
              <a:ext uri="{FF2B5EF4-FFF2-40B4-BE49-F238E27FC236}">
                <a16:creationId xmlns:a16="http://schemas.microsoft.com/office/drawing/2014/main" id="{54FE4168-4944-20D6-8A3B-5CEAD3FDB4F2}"/>
              </a:ext>
            </a:extLst>
          </p:cNvPr>
          <p:cNvSpPr txBox="1"/>
          <p:nvPr/>
        </p:nvSpPr>
        <p:spPr>
          <a:xfrm>
            <a:off x="235974" y="727587"/>
            <a:ext cx="11720052" cy="5755422"/>
          </a:xfrm>
          <a:prstGeom prst="rect">
            <a:avLst/>
          </a:prstGeom>
          <a:noFill/>
        </p:spPr>
        <p:txBody>
          <a:bodyPr wrap="square">
            <a:spAutoFit/>
          </a:bodyPr>
          <a:lstStyle/>
          <a:p>
            <a:r>
              <a:rPr lang="en-GB" sz="1600" dirty="0"/>
              <a:t>In Year 4, reading is taught in daily lessons that prioritise pupils’ enjoyment, fluency and comprehension of a wide range of texts. It is crucial that children learn to read at an effective pace, and with the required accuracy and expression to be able to understand the content of the fiction, non- fiction and poems that they encounter. Explicit teaching of new vocabulary takes place at the beginning of each lesson to support pupils’ understanding of what they read and the subsequent discussions that take place.</a:t>
            </a:r>
          </a:p>
          <a:p>
            <a:endParaRPr lang="en-GB" sz="1600" dirty="0"/>
          </a:p>
          <a:p>
            <a:r>
              <a:rPr lang="en-GB" sz="1600" dirty="0"/>
              <a:t>For some children, reading is taught in daily phonics lessons that improve children’s fluency and understanding. At Abbey, we follow the Read, Write, Inc. phonics scheme. Children read daily in their phonics group, also practising spellings linked to their phonics learning. Children are assessed half termly to ensure they are making progress and are in the appropriate phonics group. </a:t>
            </a:r>
          </a:p>
          <a:p>
            <a:endParaRPr lang="en-GB" sz="1600" dirty="0"/>
          </a:p>
          <a:p>
            <a:r>
              <a:rPr lang="en-GB" sz="1600" b="1" dirty="0"/>
              <a:t>Reading Practice</a:t>
            </a:r>
          </a:p>
          <a:p>
            <a:r>
              <a:rPr lang="en-GB" sz="1600" dirty="0"/>
              <a:t>Reading with your child, and to your child, will be hugely beneficial to their fluency and comprehension, subject knowledge, vocabulary and writing. For this reason, we ask for you to support our work in school by reading with your child </a:t>
            </a:r>
            <a:r>
              <a:rPr lang="en-GB" sz="1600" b="1" u="sng" dirty="0"/>
              <a:t>at least 5 times a week</a:t>
            </a:r>
            <a:r>
              <a:rPr lang="en-GB" sz="1600" b="1" dirty="0"/>
              <a:t> </a:t>
            </a:r>
            <a:r>
              <a:rPr lang="en-GB" sz="1600" dirty="0"/>
              <a:t>and completing a record of this on the ‘</a:t>
            </a:r>
            <a:r>
              <a:rPr lang="en-GB" sz="1600" b="1" dirty="0"/>
              <a:t>Learning with Parents</a:t>
            </a:r>
            <a:r>
              <a:rPr lang="en-GB" sz="1600" dirty="0"/>
              <a:t>’ website. Children will change their reading books weekly.</a:t>
            </a:r>
            <a:endParaRPr lang="en-GB" sz="1600" dirty="0">
              <a:solidFill>
                <a:srgbClr val="FF0000"/>
              </a:solidFill>
            </a:endParaRPr>
          </a:p>
          <a:p>
            <a:endParaRPr lang="en-GB" sz="1600" dirty="0">
              <a:solidFill>
                <a:srgbClr val="FF0000"/>
              </a:solidFill>
            </a:endParaRPr>
          </a:p>
          <a:p>
            <a:r>
              <a:rPr lang="en-GB" sz="1600" b="1" dirty="0"/>
              <a:t>Reading for Pleasure</a:t>
            </a:r>
          </a:p>
          <a:p>
            <a:r>
              <a:rPr lang="en-GB" sz="1600" dirty="0"/>
              <a:t>Each classroom is equipped with treasure chest box full of specially chosen fiction, non-fiction texts and poetry books that children can treat as their own, to enjoy at home and at school .</a:t>
            </a:r>
          </a:p>
          <a:p>
            <a:endParaRPr lang="en-GB" sz="1600" b="1" dirty="0"/>
          </a:p>
          <a:p>
            <a:r>
              <a:rPr lang="en-GB" sz="1600" dirty="0"/>
              <a:t>Daily story time happens after lunchtime each day so that children continue to hear stories read by a good role model and receive the benefits that this brings, academically, socially and emotionally. Children are introduced to new authors during ‘First Chapter Fridays’ and a range of poetry is promoted through a weekly ‘Rhyme Time’ focus.</a:t>
            </a:r>
          </a:p>
          <a:p>
            <a:endParaRPr lang="en-GB" sz="1600" dirty="0"/>
          </a:p>
          <a:p>
            <a:pPr marL="0" indent="0" algn="ctr">
              <a:buNone/>
            </a:pPr>
            <a:r>
              <a:rPr lang="en-GB" sz="1600" b="1" i="1" dirty="0"/>
              <a:t>‘Learning to read’ is crucial so that your child can ‘read to learn’ across the whole curriculum!</a:t>
            </a:r>
            <a:endParaRPr lang="en-GB" sz="1600" b="1" i="1" dirty="0">
              <a:solidFill>
                <a:srgbClr val="FF0000"/>
              </a:solidFill>
            </a:endParaRPr>
          </a:p>
        </p:txBody>
      </p:sp>
    </p:spTree>
    <p:extLst>
      <p:ext uri="{BB962C8B-B14F-4D97-AF65-F5344CB8AC3E}">
        <p14:creationId xmlns:p14="http://schemas.microsoft.com/office/powerpoint/2010/main" val="4097523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7EF85-5A86-312E-88C4-7DB1C3EAEAD5}"/>
              </a:ext>
            </a:extLst>
          </p:cNvPr>
          <p:cNvSpPr>
            <a:spLocks noGrp="1"/>
          </p:cNvSpPr>
          <p:nvPr>
            <p:ph type="title"/>
          </p:nvPr>
        </p:nvSpPr>
        <p:spPr>
          <a:xfrm>
            <a:off x="838200" y="365126"/>
            <a:ext cx="10515600" cy="893404"/>
          </a:xfrm>
        </p:spPr>
        <p:txBody>
          <a:bodyPr>
            <a:normAutofit/>
          </a:bodyPr>
          <a:lstStyle/>
          <a:p>
            <a:pPr algn="ctr"/>
            <a:r>
              <a:rPr lang="en-US" sz="3200" b="1"/>
              <a:t>Learning with Parents </a:t>
            </a:r>
            <a:endParaRPr lang="en-GB" sz="3200" b="1"/>
          </a:p>
        </p:txBody>
      </p:sp>
      <p:pic>
        <p:nvPicPr>
          <p:cNvPr id="5" name="Content Placeholder 4">
            <a:extLst>
              <a:ext uri="{FF2B5EF4-FFF2-40B4-BE49-F238E27FC236}">
                <a16:creationId xmlns:a16="http://schemas.microsoft.com/office/drawing/2014/main" id="{FC5BA323-3D98-B50E-8F0A-D48B7A3BDCD3}"/>
              </a:ext>
            </a:extLst>
          </p:cNvPr>
          <p:cNvPicPr>
            <a:picLocks noGrp="1" noChangeAspect="1"/>
          </p:cNvPicPr>
          <p:nvPr>
            <p:ph idx="1"/>
          </p:nvPr>
        </p:nvPicPr>
        <p:blipFill>
          <a:blip r:embed="rId3"/>
          <a:stretch>
            <a:fillRect/>
          </a:stretch>
        </p:blipFill>
        <p:spPr>
          <a:xfrm>
            <a:off x="1075115" y="1229506"/>
            <a:ext cx="3821349" cy="5263368"/>
          </a:xfrm>
          <a:prstGeom prst="rect">
            <a:avLst/>
          </a:prstGeom>
        </p:spPr>
      </p:pic>
      <p:sp>
        <p:nvSpPr>
          <p:cNvPr id="6" name="TextBox 5">
            <a:extLst>
              <a:ext uri="{FF2B5EF4-FFF2-40B4-BE49-F238E27FC236}">
                <a16:creationId xmlns:a16="http://schemas.microsoft.com/office/drawing/2014/main" id="{07B52600-2C68-9736-F394-DE4DE734D17A}"/>
              </a:ext>
            </a:extLst>
          </p:cNvPr>
          <p:cNvSpPr txBox="1"/>
          <p:nvPr/>
        </p:nvSpPr>
        <p:spPr>
          <a:xfrm>
            <a:off x="5958349" y="1489306"/>
            <a:ext cx="5476567" cy="4062651"/>
          </a:xfrm>
          <a:prstGeom prst="rect">
            <a:avLst/>
          </a:prstGeom>
          <a:noFill/>
        </p:spPr>
        <p:txBody>
          <a:bodyPr wrap="square" rtlCol="0">
            <a:spAutoFit/>
          </a:bodyPr>
          <a:lstStyle/>
          <a:p>
            <a:endParaRPr lang="en-US"/>
          </a:p>
          <a:p>
            <a:pPr marL="285750" indent="-285750">
              <a:buFont typeface="Arial" panose="020B0604020202020204" pitchFamily="34" charset="0"/>
              <a:buChar char="•"/>
            </a:pPr>
            <a:r>
              <a:rPr lang="en-US" sz="2400"/>
              <a:t>There is no expectation for your child to use the online platform. Use this time to enjoy reading with you child. </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At a convenient time for yourself, click the link and log your reading.</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There is no expectation to add a photo or audio clip but if you want to, amazing! </a:t>
            </a:r>
            <a:endParaRPr lang="en-GB" sz="2400"/>
          </a:p>
        </p:txBody>
      </p:sp>
    </p:spTree>
    <p:extLst>
      <p:ext uri="{BB962C8B-B14F-4D97-AF65-F5344CB8AC3E}">
        <p14:creationId xmlns:p14="http://schemas.microsoft.com/office/powerpoint/2010/main" val="5835668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40232-9FD1-A683-F5F7-245B61F5FEAF}"/>
              </a:ext>
            </a:extLst>
          </p:cNvPr>
          <p:cNvSpPr>
            <a:spLocks noGrp="1"/>
          </p:cNvSpPr>
          <p:nvPr>
            <p:ph type="title"/>
          </p:nvPr>
        </p:nvSpPr>
        <p:spPr>
          <a:xfrm>
            <a:off x="838200" y="325796"/>
            <a:ext cx="10515600" cy="716423"/>
          </a:xfrm>
        </p:spPr>
        <p:txBody>
          <a:bodyPr>
            <a:normAutofit/>
          </a:bodyPr>
          <a:lstStyle/>
          <a:p>
            <a:pPr algn="ctr"/>
            <a:r>
              <a:rPr lang="en-US" sz="2800" b="1" dirty="0"/>
              <a:t>Year 4 Weekly Homework Expectations</a:t>
            </a:r>
            <a:endParaRPr lang="en-GB" sz="2800" b="1" dirty="0"/>
          </a:p>
        </p:txBody>
      </p:sp>
      <p:graphicFrame>
        <p:nvGraphicFramePr>
          <p:cNvPr id="3" name="Table 2">
            <a:extLst>
              <a:ext uri="{FF2B5EF4-FFF2-40B4-BE49-F238E27FC236}">
                <a16:creationId xmlns:a16="http://schemas.microsoft.com/office/drawing/2014/main" id="{3E6EF5E6-9EC0-BC50-A5F9-27B09347E5FE}"/>
              </a:ext>
            </a:extLst>
          </p:cNvPr>
          <p:cNvGraphicFramePr>
            <a:graphicFrameLocks noGrp="1"/>
          </p:cNvGraphicFramePr>
          <p:nvPr>
            <p:extLst>
              <p:ext uri="{D42A27DB-BD31-4B8C-83A1-F6EECF244321}">
                <p14:modId xmlns:p14="http://schemas.microsoft.com/office/powerpoint/2010/main" val="1403802955"/>
              </p:ext>
            </p:extLst>
          </p:nvPr>
        </p:nvGraphicFramePr>
        <p:xfrm>
          <a:off x="706482" y="1346821"/>
          <a:ext cx="10647316" cy="4841708"/>
        </p:xfrm>
        <a:graphic>
          <a:graphicData uri="http://schemas.openxmlformats.org/drawingml/2006/table">
            <a:tbl>
              <a:tblPr>
                <a:tableStyleId>{5C22544A-7EE6-4342-B048-85BDC9FD1C3A}</a:tableStyleId>
              </a:tblPr>
              <a:tblGrid>
                <a:gridCol w="2661829">
                  <a:extLst>
                    <a:ext uri="{9D8B030D-6E8A-4147-A177-3AD203B41FA5}">
                      <a16:colId xmlns:a16="http://schemas.microsoft.com/office/drawing/2014/main" val="270526949"/>
                    </a:ext>
                  </a:extLst>
                </a:gridCol>
                <a:gridCol w="2661829">
                  <a:extLst>
                    <a:ext uri="{9D8B030D-6E8A-4147-A177-3AD203B41FA5}">
                      <a16:colId xmlns:a16="http://schemas.microsoft.com/office/drawing/2014/main" val="3783066284"/>
                    </a:ext>
                  </a:extLst>
                </a:gridCol>
                <a:gridCol w="2661829">
                  <a:extLst>
                    <a:ext uri="{9D8B030D-6E8A-4147-A177-3AD203B41FA5}">
                      <a16:colId xmlns:a16="http://schemas.microsoft.com/office/drawing/2014/main" val="2085565281"/>
                    </a:ext>
                  </a:extLst>
                </a:gridCol>
                <a:gridCol w="2661829">
                  <a:extLst>
                    <a:ext uri="{9D8B030D-6E8A-4147-A177-3AD203B41FA5}">
                      <a16:colId xmlns:a16="http://schemas.microsoft.com/office/drawing/2014/main" val="833296539"/>
                    </a:ext>
                  </a:extLst>
                </a:gridCol>
              </a:tblGrid>
              <a:tr h="1665768">
                <a:tc>
                  <a:txBody>
                    <a:bodyPr/>
                    <a:lstStyle/>
                    <a:p>
                      <a:pPr marL="0" indent="0" algn="ctr" fontAlgn="auto">
                        <a:lnSpc>
                          <a:spcPct val="106250"/>
                        </a:lnSpc>
                        <a:buNone/>
                      </a:pPr>
                      <a:r>
                        <a:rPr lang="en-GB" sz="2000" dirty="0">
                          <a:effectLst/>
                        </a:rPr>
                        <a:t>​</a:t>
                      </a:r>
                    </a:p>
                    <a:p>
                      <a:pPr marL="0" indent="0" algn="ctr" fontAlgn="base">
                        <a:buNone/>
                      </a:pPr>
                      <a:r>
                        <a:rPr lang="en-GB" sz="2000" b="1" dirty="0">
                          <a:effectLst/>
                        </a:rPr>
                        <a:t>Reading</a:t>
                      </a:r>
                      <a:r>
                        <a:rPr lang="en-GB" sz="2000" dirty="0">
                          <a:effectLst/>
                        </a:rPr>
                        <a:t>​</a:t>
                      </a:r>
                      <a:endParaRPr lang="en-GB" b="0" i="0" dirty="0">
                        <a:solidFill>
                          <a:srgbClr val="000000"/>
                        </a:solidFill>
                        <a:effectLst/>
                      </a:endParaRPr>
                    </a:p>
                  </a:txBody>
                  <a:tcPr>
                    <a:solidFill>
                      <a:schemeClr val="accent1">
                        <a:lumMod val="20000"/>
                        <a:lumOff val="80000"/>
                      </a:schemeClr>
                    </a:solidFill>
                  </a:tcPr>
                </a:tc>
                <a:tc>
                  <a:txBody>
                    <a:bodyPr/>
                    <a:lstStyle/>
                    <a:p>
                      <a:pPr marL="0" indent="0" algn="ctr" fontAlgn="auto">
                        <a:lnSpc>
                          <a:spcPct val="106250"/>
                        </a:lnSpc>
                        <a:buNone/>
                      </a:pPr>
                      <a:r>
                        <a:rPr lang="en-GB" sz="2000" dirty="0">
                          <a:effectLst/>
                        </a:rPr>
                        <a:t>​</a:t>
                      </a:r>
                    </a:p>
                    <a:p>
                      <a:pPr marL="0" indent="0" algn="ctr" fontAlgn="base">
                        <a:buNone/>
                      </a:pPr>
                      <a:r>
                        <a:rPr lang="en-GB" sz="2000" b="1" dirty="0">
                          <a:effectLst/>
                        </a:rPr>
                        <a:t>Spelling Task​</a:t>
                      </a:r>
                      <a:endParaRPr lang="en-GB" b="1" i="0" dirty="0">
                        <a:solidFill>
                          <a:srgbClr val="000000"/>
                        </a:solidFill>
                        <a:effectLst/>
                      </a:endParaRPr>
                    </a:p>
                  </a:txBody>
                  <a:tcPr>
                    <a:solidFill>
                      <a:schemeClr val="accent1">
                        <a:lumMod val="20000"/>
                        <a:lumOff val="80000"/>
                      </a:schemeClr>
                    </a:solidFill>
                  </a:tcPr>
                </a:tc>
                <a:tc>
                  <a:txBody>
                    <a:bodyPr/>
                    <a:lstStyle/>
                    <a:p>
                      <a:pPr marL="0" indent="0" algn="ctr" fontAlgn="auto">
                        <a:lnSpc>
                          <a:spcPct val="106250"/>
                        </a:lnSpc>
                        <a:buNone/>
                      </a:pPr>
                      <a:r>
                        <a:rPr lang="en-GB" sz="2000" dirty="0">
                          <a:effectLst/>
                        </a:rPr>
                        <a:t>​</a:t>
                      </a:r>
                    </a:p>
                    <a:p>
                      <a:pPr marL="0" indent="0" algn="ctr" fontAlgn="base">
                        <a:buNone/>
                      </a:pPr>
                      <a:r>
                        <a:rPr lang="en-GB" sz="2000" b="1" dirty="0">
                          <a:effectLst/>
                        </a:rPr>
                        <a:t>Maths</a:t>
                      </a:r>
                      <a:r>
                        <a:rPr lang="en-GB" sz="2000" dirty="0">
                          <a:effectLst/>
                        </a:rPr>
                        <a:t> ​</a:t>
                      </a:r>
                      <a:endParaRPr lang="en-GB" b="0" i="0" dirty="0">
                        <a:solidFill>
                          <a:srgbClr val="000000"/>
                        </a:solidFill>
                        <a:effectLst/>
                      </a:endParaRPr>
                    </a:p>
                  </a:txBody>
                  <a:tcPr>
                    <a:solidFill>
                      <a:schemeClr val="accent1">
                        <a:lumMod val="20000"/>
                        <a:lumOff val="80000"/>
                      </a:schemeClr>
                    </a:solidFill>
                  </a:tcPr>
                </a:tc>
                <a:tc>
                  <a:txBody>
                    <a:bodyPr/>
                    <a:lstStyle/>
                    <a:p>
                      <a:pPr marL="0" indent="0" algn="ctr" fontAlgn="auto">
                        <a:lnSpc>
                          <a:spcPct val="106250"/>
                        </a:lnSpc>
                        <a:buNone/>
                      </a:pPr>
                      <a:r>
                        <a:rPr lang="en-GB" sz="2000" dirty="0">
                          <a:effectLst/>
                        </a:rPr>
                        <a:t>​</a:t>
                      </a:r>
                    </a:p>
                    <a:p>
                      <a:pPr marL="0" indent="0" algn="ctr" fontAlgn="base">
                        <a:buNone/>
                      </a:pPr>
                      <a:r>
                        <a:rPr lang="en-GB" sz="2000" b="1" dirty="0">
                          <a:effectLst/>
                        </a:rPr>
                        <a:t>Times Tables Rock Stars</a:t>
                      </a:r>
                      <a:r>
                        <a:rPr lang="en-US" sz="2000" b="1" dirty="0">
                          <a:effectLst/>
                        </a:rPr>
                        <a:t>​</a:t>
                      </a:r>
                      <a:endParaRPr lang="en-US" b="1" dirty="0">
                        <a:effectLst/>
                      </a:endParaRPr>
                    </a:p>
                    <a:p>
                      <a:pPr marL="0" indent="0" algn="ctr" fontAlgn="base">
                        <a:buNone/>
                      </a:pPr>
                      <a:r>
                        <a:rPr lang="en-GB" sz="1800" b="1" dirty="0">
                          <a:effectLst/>
                        </a:rPr>
                        <a:t>​</a:t>
                      </a:r>
                      <a:endParaRPr lang="en-GB" b="1" i="0" dirty="0">
                        <a:solidFill>
                          <a:srgbClr val="000000"/>
                        </a:solidFill>
                        <a:effectLst/>
                      </a:endParaRPr>
                    </a:p>
                  </a:txBody>
                  <a:tcPr>
                    <a:solidFill>
                      <a:schemeClr val="accent1">
                        <a:lumMod val="20000"/>
                        <a:lumOff val="80000"/>
                      </a:schemeClr>
                    </a:solidFill>
                  </a:tcPr>
                </a:tc>
                <a:extLst>
                  <a:ext uri="{0D108BD9-81ED-4DB2-BD59-A6C34878D82A}">
                    <a16:rowId xmlns:a16="http://schemas.microsoft.com/office/drawing/2014/main" val="2757349075"/>
                  </a:ext>
                </a:extLst>
              </a:tr>
              <a:tr h="3175940">
                <a:tc>
                  <a:txBody>
                    <a:bodyPr/>
                    <a:lstStyle/>
                    <a:p>
                      <a:pPr marL="0" indent="0" algn="ctr" fontAlgn="auto">
                        <a:lnSpc>
                          <a:spcPct val="107639"/>
                        </a:lnSpc>
                        <a:buNone/>
                      </a:pPr>
                      <a:r>
                        <a:rPr lang="en-GB" sz="1800" dirty="0">
                          <a:effectLst/>
                        </a:rPr>
                        <a:t>​</a:t>
                      </a:r>
                    </a:p>
                    <a:p>
                      <a:pPr marL="0" indent="0" algn="ctr" fontAlgn="base">
                        <a:buNone/>
                      </a:pPr>
                      <a:r>
                        <a:rPr lang="en-GB" sz="1800" dirty="0">
                          <a:effectLst/>
                        </a:rPr>
                        <a:t>At least </a:t>
                      </a:r>
                      <a:r>
                        <a:rPr lang="en-GB" sz="1800" b="1" dirty="0">
                          <a:effectLst/>
                        </a:rPr>
                        <a:t>5 reads </a:t>
                      </a:r>
                      <a:r>
                        <a:rPr lang="en-GB" sz="1800" dirty="0">
                          <a:effectLst/>
                        </a:rPr>
                        <a:t>per week are required including verbal discussion throughout to check understanding of the text.​</a:t>
                      </a:r>
                      <a:endParaRPr lang="en-GB" dirty="0">
                        <a:effectLst/>
                      </a:endParaRPr>
                    </a:p>
                    <a:p>
                      <a:pPr marL="0" indent="0" algn="ctr" fontAlgn="base">
                        <a:buNone/>
                      </a:pPr>
                      <a:r>
                        <a:rPr lang="en-GB" sz="1100" dirty="0">
                          <a:effectLst/>
                        </a:rPr>
                        <a:t> ​</a:t>
                      </a:r>
                      <a:endParaRPr lang="en-GB" b="0" i="0" dirty="0">
                        <a:solidFill>
                          <a:srgbClr val="000000"/>
                        </a:solidFill>
                        <a:effectLst/>
                      </a:endParaRPr>
                    </a:p>
                  </a:txBody>
                  <a:tcPr/>
                </a:tc>
                <a:tc>
                  <a:txBody>
                    <a:bodyPr/>
                    <a:lstStyle/>
                    <a:p>
                      <a:pPr marL="0" indent="0" algn="ctr" fontAlgn="auto">
                        <a:lnSpc>
                          <a:spcPct val="107639"/>
                        </a:lnSpc>
                        <a:buNone/>
                      </a:pPr>
                      <a:r>
                        <a:rPr lang="en-GB" sz="1800" dirty="0">
                          <a:effectLst/>
                        </a:rPr>
                        <a:t>​</a:t>
                      </a:r>
                    </a:p>
                    <a:p>
                      <a:pPr marL="0" marR="0" lvl="0" indent="0" algn="ctr" defTabSz="914400" rtl="0" eaLnBrk="1" fontAlgn="base" latinLnBrk="0" hangingPunct="0">
                        <a:lnSpc>
                          <a:spcPct val="107000"/>
                        </a:lnSpc>
                        <a:spcBef>
                          <a:spcPts val="0"/>
                        </a:spcBef>
                        <a:spcAft>
                          <a:spcPts val="800"/>
                        </a:spcAft>
                        <a:buClrTx/>
                        <a:buSzTx/>
                        <a:buFontTx/>
                        <a:buNone/>
                        <a:tabLst/>
                        <a:defRPr/>
                      </a:pPr>
                      <a:r>
                        <a:rPr lang="en-US" sz="1800" b="1" dirty="0"/>
                        <a:t>2 x spelling tasks </a:t>
                      </a:r>
                      <a:r>
                        <a:rPr lang="en-US" sz="1800" dirty="0"/>
                        <a:t>assigned on the Oxford Owl website. </a:t>
                      </a:r>
                      <a:endParaRPr lang="en-GB" sz="1800" dirty="0"/>
                    </a:p>
                  </a:txBody>
                  <a:tcPr/>
                </a:tc>
                <a:tc>
                  <a:txBody>
                    <a:bodyPr/>
                    <a:lstStyle/>
                    <a:p>
                      <a:pPr marL="0" indent="0" algn="ctr" fontAlgn="auto">
                        <a:lnSpc>
                          <a:spcPct val="107143"/>
                        </a:lnSpc>
                        <a:buNone/>
                      </a:pPr>
                      <a:r>
                        <a:rPr lang="en-GB" sz="1400" dirty="0">
                          <a:effectLst/>
                        </a:rPr>
                        <a:t>​</a:t>
                      </a:r>
                    </a:p>
                    <a:p>
                      <a:pPr marL="0" indent="0" algn="ctr" fontAlgn="base">
                        <a:buNone/>
                      </a:pPr>
                      <a:r>
                        <a:rPr lang="en-GB" sz="1800" dirty="0">
                          <a:effectLst/>
                        </a:rPr>
                        <a:t>A </a:t>
                      </a:r>
                      <a:r>
                        <a:rPr lang="en-GB" sz="1800" b="1" dirty="0">
                          <a:effectLst/>
                        </a:rPr>
                        <a:t>weekly maths task </a:t>
                      </a:r>
                      <a:r>
                        <a:rPr lang="en-GB" sz="1800" dirty="0">
                          <a:effectLst/>
                        </a:rPr>
                        <a:t>to consolidate the week’s learning and provide extra practice of the taught content.​</a:t>
                      </a:r>
                      <a:endParaRPr lang="en-GB" b="0" i="0" dirty="0">
                        <a:solidFill>
                          <a:srgbClr val="000000"/>
                        </a:solidFill>
                        <a:effectLst/>
                      </a:endParaRPr>
                    </a:p>
                  </a:txBody>
                  <a:tcPr/>
                </a:tc>
                <a:tc>
                  <a:txBody>
                    <a:bodyPr/>
                    <a:lstStyle/>
                    <a:p>
                      <a:pPr marL="0" indent="0" algn="ctr" fontAlgn="auto">
                        <a:lnSpc>
                          <a:spcPct val="107639"/>
                        </a:lnSpc>
                        <a:buNone/>
                      </a:pPr>
                      <a:r>
                        <a:rPr lang="en-GB" sz="1800" dirty="0">
                          <a:effectLst/>
                        </a:rPr>
                        <a:t>​</a:t>
                      </a:r>
                    </a:p>
                    <a:p>
                      <a:pPr marL="0" indent="0" algn="ctr" fontAlgn="base">
                        <a:buNone/>
                      </a:pPr>
                      <a:r>
                        <a:rPr lang="en-GB" sz="1800" b="1" dirty="0">
                          <a:effectLst/>
                        </a:rPr>
                        <a:t>5 x games </a:t>
                      </a:r>
                      <a:r>
                        <a:rPr lang="en-GB" sz="1800" dirty="0">
                          <a:effectLst/>
                        </a:rPr>
                        <a:t>of Times Tables Rock Stars to support the rapid recall of times tables facts.​</a:t>
                      </a:r>
                      <a:endParaRPr lang="en-GB" b="0" i="0" dirty="0">
                        <a:solidFill>
                          <a:srgbClr val="000000"/>
                        </a:solidFill>
                        <a:effectLst/>
                      </a:endParaRPr>
                    </a:p>
                  </a:txBody>
                  <a:tcPr/>
                </a:tc>
                <a:extLst>
                  <a:ext uri="{0D108BD9-81ED-4DB2-BD59-A6C34878D82A}">
                    <a16:rowId xmlns:a16="http://schemas.microsoft.com/office/drawing/2014/main" val="2720521277"/>
                  </a:ext>
                </a:extLst>
              </a:tr>
            </a:tbl>
          </a:graphicData>
        </a:graphic>
      </p:graphicFrame>
    </p:spTree>
    <p:extLst>
      <p:ext uri="{BB962C8B-B14F-4D97-AF65-F5344CB8AC3E}">
        <p14:creationId xmlns:p14="http://schemas.microsoft.com/office/powerpoint/2010/main" val="17619503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F8B498F-B4FE-545B-0CFC-32A431915C30}"/>
              </a:ext>
            </a:extLst>
          </p:cNvPr>
          <p:cNvPicPr>
            <a:picLocks noChangeAspect="1"/>
          </p:cNvPicPr>
          <p:nvPr/>
        </p:nvPicPr>
        <p:blipFill>
          <a:blip r:embed="rId3"/>
          <a:stretch>
            <a:fillRect/>
          </a:stretch>
        </p:blipFill>
        <p:spPr>
          <a:xfrm>
            <a:off x="250473" y="283028"/>
            <a:ext cx="5344683" cy="3385458"/>
          </a:xfrm>
          <a:prstGeom prst="rect">
            <a:avLst/>
          </a:prstGeom>
        </p:spPr>
      </p:pic>
      <p:pic>
        <p:nvPicPr>
          <p:cNvPr id="3" name="Picture 2">
            <a:extLst>
              <a:ext uri="{FF2B5EF4-FFF2-40B4-BE49-F238E27FC236}">
                <a16:creationId xmlns:a16="http://schemas.microsoft.com/office/drawing/2014/main" id="{BF478067-0C15-0ACC-C67D-1EA92309CEDE}"/>
              </a:ext>
            </a:extLst>
          </p:cNvPr>
          <p:cNvPicPr>
            <a:picLocks noChangeAspect="1"/>
          </p:cNvPicPr>
          <p:nvPr/>
        </p:nvPicPr>
        <p:blipFill>
          <a:blip r:embed="rId4"/>
          <a:stretch>
            <a:fillRect/>
          </a:stretch>
        </p:blipFill>
        <p:spPr>
          <a:xfrm>
            <a:off x="990600" y="3917646"/>
            <a:ext cx="4114800" cy="2571750"/>
          </a:xfrm>
          <a:prstGeom prst="rect">
            <a:avLst/>
          </a:prstGeom>
        </p:spPr>
      </p:pic>
      <p:sp>
        <p:nvSpPr>
          <p:cNvPr id="4" name="Rectangle 3">
            <a:extLst>
              <a:ext uri="{FF2B5EF4-FFF2-40B4-BE49-F238E27FC236}">
                <a16:creationId xmlns:a16="http://schemas.microsoft.com/office/drawing/2014/main" id="{0DA59732-E520-EAEB-61B5-ED0AC70FE70B}"/>
              </a:ext>
            </a:extLst>
          </p:cNvPr>
          <p:cNvSpPr/>
          <p:nvPr/>
        </p:nvSpPr>
        <p:spPr>
          <a:xfrm>
            <a:off x="1330320" y="5556045"/>
            <a:ext cx="952092" cy="15650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236DCB1-3AAF-2BB3-61B9-23953EE1F12F}"/>
              </a:ext>
            </a:extLst>
          </p:cNvPr>
          <p:cNvSpPr/>
          <p:nvPr/>
        </p:nvSpPr>
        <p:spPr>
          <a:xfrm>
            <a:off x="1317278" y="5973400"/>
            <a:ext cx="952092" cy="20867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A894CAC-A843-E0B5-4F02-CE4C3DF6DA0D}"/>
              </a:ext>
            </a:extLst>
          </p:cNvPr>
          <p:cNvSpPr txBox="1"/>
          <p:nvPr/>
        </p:nvSpPr>
        <p:spPr>
          <a:xfrm>
            <a:off x="3218299" y="5269225"/>
            <a:ext cx="24755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Full name no spaces</a:t>
            </a:r>
          </a:p>
        </p:txBody>
      </p:sp>
      <p:cxnSp>
        <p:nvCxnSpPr>
          <p:cNvPr id="8" name="Straight Arrow Connector 7">
            <a:extLst>
              <a:ext uri="{FF2B5EF4-FFF2-40B4-BE49-F238E27FC236}">
                <a16:creationId xmlns:a16="http://schemas.microsoft.com/office/drawing/2014/main" id="{725C3C12-A89A-F3E0-415C-FE564140524F}"/>
              </a:ext>
            </a:extLst>
          </p:cNvPr>
          <p:cNvCxnSpPr/>
          <p:nvPr/>
        </p:nvCxnSpPr>
        <p:spPr>
          <a:xfrm flipH="1">
            <a:off x="2386751" y="5425621"/>
            <a:ext cx="847753" cy="2217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9" name="Picture 8">
            <a:extLst>
              <a:ext uri="{FF2B5EF4-FFF2-40B4-BE49-F238E27FC236}">
                <a16:creationId xmlns:a16="http://schemas.microsoft.com/office/drawing/2014/main" id="{C307C064-D2A1-3B5A-F8CE-6B7182A4C58D}"/>
              </a:ext>
            </a:extLst>
          </p:cNvPr>
          <p:cNvPicPr>
            <a:picLocks noChangeAspect="1"/>
          </p:cNvPicPr>
          <p:nvPr/>
        </p:nvPicPr>
        <p:blipFill>
          <a:blip r:embed="rId5"/>
          <a:stretch>
            <a:fillRect/>
          </a:stretch>
        </p:blipFill>
        <p:spPr>
          <a:xfrm>
            <a:off x="7138938" y="281835"/>
            <a:ext cx="3269003" cy="3820440"/>
          </a:xfrm>
          <a:prstGeom prst="rect">
            <a:avLst/>
          </a:prstGeom>
        </p:spPr>
      </p:pic>
      <p:sp>
        <p:nvSpPr>
          <p:cNvPr id="10" name="TextBox 9">
            <a:extLst>
              <a:ext uri="{FF2B5EF4-FFF2-40B4-BE49-F238E27FC236}">
                <a16:creationId xmlns:a16="http://schemas.microsoft.com/office/drawing/2014/main" id="{77958ECC-BDFF-30F4-9106-C4135E152A88}"/>
              </a:ext>
            </a:extLst>
          </p:cNvPr>
          <p:cNvSpPr txBox="1"/>
          <p:nvPr/>
        </p:nvSpPr>
        <p:spPr>
          <a:xfrm>
            <a:off x="6382833" y="4520200"/>
            <a:ext cx="5446586"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a:t>2 x activities a week</a:t>
            </a:r>
            <a:endParaRPr lang="en-US"/>
          </a:p>
          <a:p>
            <a:pPr marL="285750" indent="-285750">
              <a:buFont typeface="Arial"/>
              <a:buChar char="•"/>
            </a:pPr>
            <a:endParaRPr lang="en-US" dirty="0"/>
          </a:p>
          <a:p>
            <a:pPr marL="285750" indent="-285750">
              <a:buFont typeface="Arial"/>
              <a:buChar char="•"/>
            </a:pPr>
            <a:r>
              <a:rPr lang="en-US" dirty="0"/>
              <a:t>Overview of activities on the class page of the school website and in homework books with their log ins</a:t>
            </a:r>
          </a:p>
          <a:p>
            <a:pPr marL="285750" indent="-285750">
              <a:buFont typeface="Arial"/>
              <a:buChar char="•"/>
            </a:pPr>
            <a:endParaRPr lang="en-US" dirty="0"/>
          </a:p>
          <a:p>
            <a:pPr marL="285750" indent="-285750">
              <a:buFont typeface="Arial"/>
              <a:buChar char="•"/>
            </a:pPr>
            <a:r>
              <a:rPr lang="en-US" dirty="0"/>
              <a:t>Parent information booklet on the class page</a:t>
            </a:r>
          </a:p>
        </p:txBody>
      </p:sp>
    </p:spTree>
    <p:extLst>
      <p:ext uri="{BB962C8B-B14F-4D97-AF65-F5344CB8AC3E}">
        <p14:creationId xmlns:p14="http://schemas.microsoft.com/office/powerpoint/2010/main" val="2967745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7" name="Rectangle 1046">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4FC15457-ED2B-3D85-3FE4-78B16ECDEB5F}"/>
              </a:ext>
            </a:extLst>
          </p:cNvPr>
          <p:cNvSpPr txBox="1">
            <a:spLocks/>
          </p:cNvSpPr>
          <p:nvPr/>
        </p:nvSpPr>
        <p:spPr>
          <a:xfrm>
            <a:off x="793662" y="386930"/>
            <a:ext cx="10066122" cy="129844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800" b="1" kern="1200" dirty="0">
                <a:solidFill>
                  <a:schemeClr val="tx1"/>
                </a:solidFill>
                <a:latin typeface="+mj-lt"/>
                <a:ea typeface="+mj-ea"/>
                <a:cs typeface="+mj-cs"/>
              </a:rPr>
              <a:t>Year 4 Multiplication Table</a:t>
            </a:r>
            <a:r>
              <a:rPr lang="en-US" sz="4800" b="1" dirty="0"/>
              <a:t>s</a:t>
            </a:r>
            <a:r>
              <a:rPr lang="en-US" sz="4800" b="1" kern="1200" dirty="0">
                <a:solidFill>
                  <a:schemeClr val="tx1"/>
                </a:solidFill>
                <a:latin typeface="+mj-lt"/>
                <a:ea typeface="+mj-ea"/>
                <a:cs typeface="+mj-cs"/>
              </a:rPr>
              <a:t> </a:t>
            </a:r>
            <a:r>
              <a:rPr lang="en-US" sz="4800" b="1" dirty="0"/>
              <a:t>C</a:t>
            </a:r>
            <a:r>
              <a:rPr lang="en-US" sz="4800" b="1" kern="1200" dirty="0">
                <a:solidFill>
                  <a:schemeClr val="tx1"/>
                </a:solidFill>
                <a:latin typeface="+mj-lt"/>
                <a:ea typeface="+mj-ea"/>
                <a:cs typeface="+mj-cs"/>
              </a:rPr>
              <a:t>heck</a:t>
            </a:r>
          </a:p>
        </p:txBody>
      </p:sp>
      <p:sp>
        <p:nvSpPr>
          <p:cNvPr id="1048" name="Rectangle 1047">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9" name="Rectangle 1048">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2939297-D00C-73DA-7775-5227F2DAE291}"/>
              </a:ext>
            </a:extLst>
          </p:cNvPr>
          <p:cNvSpPr>
            <a:spLocks noGrp="1"/>
          </p:cNvSpPr>
          <p:nvPr>
            <p:ph idx="1"/>
          </p:nvPr>
        </p:nvSpPr>
        <p:spPr>
          <a:xfrm>
            <a:off x="496919" y="2366460"/>
            <a:ext cx="5343382" cy="3941228"/>
          </a:xfrm>
        </p:spPr>
        <p:txBody>
          <a:bodyPr vert="horz" lIns="91440" tIns="45720" rIns="91440" bIns="45720" rtlCol="0" anchor="ctr">
            <a:noAutofit/>
          </a:bodyPr>
          <a:lstStyle/>
          <a:p>
            <a:pPr fontAlgn="base"/>
            <a:r>
              <a:rPr lang="en-GB" sz="1800" dirty="0"/>
              <a:t>Year 4 will sit the statutory Multiplication Tables Check during the second part of the summer term.</a:t>
            </a:r>
          </a:p>
          <a:p>
            <a:pPr fontAlgn="base"/>
            <a:r>
              <a:rPr lang="en-GB" sz="1800" dirty="0"/>
              <a:t> The check will happen on a day between 1</a:t>
            </a:r>
            <a:r>
              <a:rPr lang="en-GB" sz="1800" baseline="30000" dirty="0"/>
              <a:t>st</a:t>
            </a:r>
            <a:r>
              <a:rPr lang="en-GB" sz="1800" dirty="0"/>
              <a:t> June and the 12</a:t>
            </a:r>
            <a:r>
              <a:rPr lang="en-GB" sz="1800" baseline="30000" dirty="0"/>
              <a:t>th</a:t>
            </a:r>
            <a:r>
              <a:rPr lang="en-GB" sz="1800" dirty="0"/>
              <a:t> of June – date TBC.</a:t>
            </a:r>
          </a:p>
          <a:p>
            <a:pPr fontAlgn="base"/>
            <a:r>
              <a:rPr lang="en-GB" sz="1800" dirty="0"/>
              <a:t>The check is nothing to worry about for the children or for you and we will be doing lots of practice at school to prepare the children.  </a:t>
            </a:r>
          </a:p>
          <a:p>
            <a:pPr fontAlgn="base"/>
            <a:r>
              <a:rPr lang="en-GB" sz="1800" dirty="0"/>
              <a:t>A few minutes practice, each evening at home, on ‘Times Tables Rock Stars’ will support them to feel as confident as possible, alongside the daily practice sessions that are happening in school.</a:t>
            </a:r>
          </a:p>
          <a:p>
            <a:r>
              <a:rPr lang="en-US" sz="1800" dirty="0"/>
              <a:t>If you are aware of a reason your child will not be in on any day during the timeframe above, please let us know so we can </a:t>
            </a:r>
            <a:r>
              <a:rPr lang="en-US" sz="1800" dirty="0" err="1"/>
              <a:t>organise</a:t>
            </a:r>
            <a:r>
              <a:rPr lang="en-US" sz="1800" dirty="0"/>
              <a:t> alternate dates.</a:t>
            </a:r>
          </a:p>
        </p:txBody>
      </p:sp>
      <p:pic>
        <p:nvPicPr>
          <p:cNvPr id="1026" name="Picture 2" descr="Times Tables Rock Stars">
            <a:extLst>
              <a:ext uri="{FF2B5EF4-FFF2-40B4-BE49-F238E27FC236}">
                <a16:creationId xmlns:a16="http://schemas.microsoft.com/office/drawing/2014/main" id="{16F506E3-5158-ABD6-53FD-8220D4B22A0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762056" y="2422540"/>
            <a:ext cx="5150277" cy="2857462"/>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2">
            <a:extLst>
              <a:ext uri="{FF2B5EF4-FFF2-40B4-BE49-F238E27FC236}">
                <a16:creationId xmlns:a16="http://schemas.microsoft.com/office/drawing/2014/main" id="{89293C81-2C1C-12BA-4F10-9C20BA3CCF40}"/>
              </a:ext>
            </a:extLst>
          </p:cNvPr>
          <p:cNvSpPr txBox="1">
            <a:spLocks/>
          </p:cNvSpPr>
          <p:nvPr/>
        </p:nvSpPr>
        <p:spPr>
          <a:xfrm>
            <a:off x="6425482" y="4077457"/>
            <a:ext cx="3961985" cy="3505495"/>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GB" sz="1800" dirty="0"/>
              <a:t>25 questions from 0 x 12 to 12 x 12.</a:t>
            </a:r>
          </a:p>
          <a:p>
            <a:pPr fontAlgn="base"/>
            <a:r>
              <a:rPr lang="en-GB" sz="1800" dirty="0"/>
              <a:t>6 seconds per question </a:t>
            </a:r>
            <a:endParaRPr lang="en-US" sz="1800" dirty="0"/>
          </a:p>
        </p:txBody>
      </p:sp>
    </p:spTree>
    <p:extLst>
      <p:ext uri="{BB962C8B-B14F-4D97-AF65-F5344CB8AC3E}">
        <p14:creationId xmlns:p14="http://schemas.microsoft.com/office/powerpoint/2010/main" val="2978540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857578-9342-40A0-17DE-DC41E5F7EC81}"/>
              </a:ext>
            </a:extLst>
          </p:cNvPr>
          <p:cNvSpPr txBox="1"/>
          <p:nvPr/>
        </p:nvSpPr>
        <p:spPr>
          <a:xfrm>
            <a:off x="851938" y="370763"/>
            <a:ext cx="10488123" cy="646331"/>
          </a:xfrm>
          <a:prstGeom prst="rect">
            <a:avLst/>
          </a:prstGeom>
          <a:noFill/>
        </p:spPr>
        <p:txBody>
          <a:bodyPr wrap="square" rtlCol="0">
            <a:spAutoFit/>
          </a:bodyPr>
          <a:lstStyle/>
          <a:p>
            <a:endParaRPr kumimoji="0" lang="en-GB" b="0" i="0" u="none" strike="noStrike" kern="1200" cap="none" spc="0" normalizeH="0" baseline="0" noProof="0" dirty="0">
              <a:ln>
                <a:noFill/>
              </a:ln>
              <a:solidFill>
                <a:prstClr val="black"/>
              </a:solidFill>
              <a:effectLst/>
              <a:uLnTx/>
              <a:uFillTx/>
              <a:latin typeface="+mn-lt"/>
              <a:ea typeface="+mn-ea"/>
              <a:cs typeface="+mn-cs"/>
            </a:endParaRPr>
          </a:p>
          <a:p>
            <a:pPr marL="285750" indent="-285750" algn="ctr">
              <a:buFont typeface="Arial" panose="020B0604020202020204" pitchFamily="34" charset="0"/>
              <a:buChar char="•"/>
            </a:pPr>
            <a:endParaRPr lang="en-GB" dirty="0"/>
          </a:p>
        </p:txBody>
      </p:sp>
      <p:sp>
        <p:nvSpPr>
          <p:cNvPr id="7" name="TextBox 6">
            <a:extLst>
              <a:ext uri="{FF2B5EF4-FFF2-40B4-BE49-F238E27FC236}">
                <a16:creationId xmlns:a16="http://schemas.microsoft.com/office/drawing/2014/main" id="{B59C8CB5-ED5A-2391-B0E8-196906B22039}"/>
              </a:ext>
            </a:extLst>
          </p:cNvPr>
          <p:cNvSpPr txBox="1"/>
          <p:nvPr/>
        </p:nvSpPr>
        <p:spPr>
          <a:xfrm>
            <a:off x="5607874" y="3055773"/>
            <a:ext cx="4862452" cy="2031325"/>
          </a:xfrm>
          <a:prstGeom prst="rect">
            <a:avLst/>
          </a:prstGeom>
          <a:noFill/>
        </p:spPr>
        <p:txBody>
          <a:bodyPr wrap="square" rtlCol="0">
            <a:spAutoFit/>
          </a:bodyPr>
          <a:lstStyle/>
          <a:p>
            <a:pPr algn="ctr"/>
            <a:r>
              <a:rPr kumimoji="0" lang="en-GB" b="1" i="0" u="none" strike="noStrike" kern="1200" cap="none" spc="0" normalizeH="0" baseline="0" noProof="0" dirty="0">
                <a:ln>
                  <a:noFill/>
                </a:ln>
                <a:solidFill>
                  <a:prstClr val="black"/>
                </a:solidFill>
                <a:effectLst/>
                <a:uLnTx/>
                <a:uFillTx/>
                <a:latin typeface="+mn-lt"/>
                <a:ea typeface="+mn-ea"/>
                <a:cs typeface="+mn-cs"/>
              </a:rPr>
              <a:t> Residential Visit</a:t>
            </a:r>
            <a:endParaRPr lang="en-GB" dirty="0">
              <a:solidFill>
                <a:prstClr val="black"/>
              </a:solidFill>
            </a:endParaRPr>
          </a:p>
          <a:p>
            <a:pPr algn="ctr"/>
            <a:br>
              <a:rPr kumimoji="0" lang="en-GB" b="0" i="0" u="none" strike="noStrike" kern="1200" cap="none" spc="0" normalizeH="0" baseline="0" noProof="0" dirty="0">
                <a:ln>
                  <a:noFill/>
                </a:ln>
                <a:solidFill>
                  <a:prstClr val="black"/>
                </a:solidFill>
                <a:effectLst/>
                <a:uLnTx/>
                <a:uFillTx/>
                <a:latin typeface="+mn-lt"/>
                <a:ea typeface="+mn-ea"/>
                <a:cs typeface="+mn-cs"/>
              </a:rPr>
            </a:br>
            <a:r>
              <a:rPr kumimoji="0" lang="en-GB" b="0" i="0" u="none" strike="noStrike" kern="1200" cap="none" spc="0" normalizeH="0" baseline="0" noProof="0" dirty="0">
                <a:ln>
                  <a:noFill/>
                </a:ln>
                <a:solidFill>
                  <a:prstClr val="black"/>
                </a:solidFill>
                <a:effectLst/>
                <a:uLnTx/>
                <a:uFillTx/>
                <a:latin typeface="+mn-lt"/>
                <a:ea typeface="+mn-ea"/>
                <a:cs typeface="+mn-cs"/>
              </a:rPr>
              <a:t>In Year 4, pupils are given the opportunity to consolidate and apply their learning </a:t>
            </a:r>
            <a:r>
              <a:rPr lang="en-GB" dirty="0">
                <a:solidFill>
                  <a:prstClr val="black"/>
                </a:solidFill>
              </a:rPr>
              <a:t>from across the curriculum</a:t>
            </a:r>
            <a:r>
              <a:rPr kumimoji="0" lang="en-GB" b="0" i="0" u="none" strike="noStrike" kern="1200" cap="none" spc="0" normalizeH="0" baseline="0" noProof="0" dirty="0">
                <a:ln>
                  <a:noFill/>
                </a:ln>
                <a:solidFill>
                  <a:prstClr val="black"/>
                </a:solidFill>
                <a:effectLst/>
                <a:uLnTx/>
                <a:uFillTx/>
                <a:latin typeface="+mn-lt"/>
                <a:ea typeface="+mn-ea"/>
                <a:cs typeface="+mn-cs"/>
              </a:rPr>
              <a:t> during a</a:t>
            </a:r>
            <a:r>
              <a:rPr lang="en-GB" dirty="0">
                <a:solidFill>
                  <a:prstClr val="black"/>
                </a:solidFill>
              </a:rPr>
              <a:t>n action-packed</a:t>
            </a:r>
            <a:r>
              <a:rPr kumimoji="0" lang="en-GB" b="0" i="0" u="none" strike="noStrike" kern="1200" cap="none" spc="0" normalizeH="0" baseline="0" noProof="0" dirty="0">
                <a:ln>
                  <a:noFill/>
                </a:ln>
                <a:solidFill>
                  <a:prstClr val="black"/>
                </a:solidFill>
                <a:effectLst/>
                <a:uLnTx/>
                <a:uFillTx/>
                <a:latin typeface="+mn-lt"/>
                <a:ea typeface="+mn-ea"/>
                <a:cs typeface="+mn-cs"/>
              </a:rPr>
              <a:t> two-night/three-day residential trip to Boggle Hole, Robin Hoods Bay!</a:t>
            </a:r>
            <a:endParaRPr lang="en-GB" dirty="0"/>
          </a:p>
        </p:txBody>
      </p:sp>
      <p:sp>
        <p:nvSpPr>
          <p:cNvPr id="8" name="TextBox 7">
            <a:extLst>
              <a:ext uri="{FF2B5EF4-FFF2-40B4-BE49-F238E27FC236}">
                <a16:creationId xmlns:a16="http://schemas.microsoft.com/office/drawing/2014/main" id="{0A1FE830-96CF-4773-FE4D-492833908409}"/>
              </a:ext>
            </a:extLst>
          </p:cNvPr>
          <p:cNvSpPr txBox="1"/>
          <p:nvPr/>
        </p:nvSpPr>
        <p:spPr>
          <a:xfrm>
            <a:off x="933582" y="3296623"/>
            <a:ext cx="4862452" cy="2031325"/>
          </a:xfrm>
          <a:prstGeom prst="rect">
            <a:avLst/>
          </a:prstGeom>
          <a:noFill/>
        </p:spPr>
        <p:txBody>
          <a:bodyPr wrap="square" rtlCol="0">
            <a:spAutoFit/>
          </a:bodyPr>
          <a:lstStyle/>
          <a:p>
            <a:pPr algn="ctr"/>
            <a:r>
              <a:rPr kumimoji="0" lang="en-GB" b="1" i="0" u="none" strike="noStrike" kern="1200" cap="none" spc="0" normalizeH="0" baseline="0" noProof="0" dirty="0">
                <a:ln>
                  <a:noFill/>
                </a:ln>
                <a:solidFill>
                  <a:prstClr val="black"/>
                </a:solidFill>
                <a:effectLst/>
                <a:uLnTx/>
                <a:uFillTx/>
                <a:latin typeface="+mn-lt"/>
                <a:ea typeface="+mn-ea"/>
                <a:cs typeface="+mn-cs"/>
              </a:rPr>
              <a:t> Visits and Key Experiences</a:t>
            </a:r>
            <a:endParaRPr lang="en-GB" dirty="0">
              <a:solidFill>
                <a:prstClr val="black"/>
              </a:solidFill>
            </a:endParaRPr>
          </a:p>
          <a:p>
            <a:pPr marL="285750" indent="-285750" algn="ctr">
              <a:buFont typeface="Arial" panose="020B0604020202020204" pitchFamily="34" charset="0"/>
              <a:buChar char="•"/>
            </a:pPr>
            <a:r>
              <a:rPr kumimoji="0" lang="en-GB" b="0" i="0" u="none" strike="noStrike" kern="1200" cap="none" spc="0" normalizeH="0" baseline="0" noProof="0" dirty="0">
                <a:ln>
                  <a:noFill/>
                </a:ln>
                <a:solidFill>
                  <a:prstClr val="black"/>
                </a:solidFill>
                <a:effectLst/>
                <a:uLnTx/>
                <a:uFillTx/>
                <a:latin typeface="+mn-lt"/>
                <a:ea typeface="+mn-ea"/>
                <a:cs typeface="+mn-cs"/>
              </a:rPr>
              <a:t>Mr Darlington’s Christmas in a Box</a:t>
            </a:r>
          </a:p>
          <a:p>
            <a:pPr marL="285750" indent="-285750" algn="ctr">
              <a:buFont typeface="Arial" panose="020B0604020202020204" pitchFamily="34" charset="0"/>
              <a:buChar char="•"/>
            </a:pPr>
            <a:r>
              <a:rPr lang="en-GB" dirty="0">
                <a:solidFill>
                  <a:prstClr val="black"/>
                </a:solidFill>
              </a:rPr>
              <a:t>Christmas Pantomime </a:t>
            </a:r>
          </a:p>
          <a:p>
            <a:pPr marL="285750" indent="-285750" algn="ctr">
              <a:buFont typeface="Arial" panose="020B0604020202020204" pitchFamily="34" charset="0"/>
              <a:buChar char="•"/>
            </a:pPr>
            <a:r>
              <a:rPr kumimoji="0" lang="en-GB" b="0" i="0" u="none" strike="noStrike" kern="1200" cap="none" spc="0" normalizeH="0" baseline="0" noProof="0" dirty="0">
                <a:ln>
                  <a:noFill/>
                </a:ln>
                <a:solidFill>
                  <a:prstClr val="black"/>
                </a:solidFill>
                <a:effectLst/>
                <a:uLnTx/>
                <a:uFillTx/>
                <a:latin typeface="+mn-lt"/>
                <a:ea typeface="+mn-ea"/>
                <a:cs typeface="+mn-cs"/>
              </a:rPr>
              <a:t>Mr Darlington </a:t>
            </a:r>
            <a:r>
              <a:rPr lang="en-GB" dirty="0">
                <a:solidFill>
                  <a:prstClr val="black"/>
                </a:solidFill>
              </a:rPr>
              <a:t>creation workshop</a:t>
            </a:r>
          </a:p>
          <a:p>
            <a:pPr marL="285750" indent="-285750" algn="ctr">
              <a:buFont typeface="Arial" panose="020B0604020202020204" pitchFamily="34" charset="0"/>
              <a:buChar char="•"/>
            </a:pPr>
            <a:r>
              <a:rPr lang="en-GB" dirty="0">
                <a:solidFill>
                  <a:prstClr val="black"/>
                </a:solidFill>
              </a:rPr>
              <a:t>Hindu Temple visit </a:t>
            </a:r>
            <a:br>
              <a:rPr kumimoji="0" lang="en-GB" b="0" i="0" u="none" strike="noStrike" kern="1200" cap="none" spc="0" normalizeH="0" baseline="0" noProof="0" dirty="0">
                <a:ln>
                  <a:noFill/>
                </a:ln>
                <a:solidFill>
                  <a:prstClr val="black"/>
                </a:solidFill>
                <a:effectLst/>
                <a:uLnTx/>
                <a:uFillTx/>
                <a:latin typeface="+mn-lt"/>
                <a:ea typeface="+mn-ea"/>
                <a:cs typeface="+mn-cs"/>
              </a:rPr>
            </a:br>
            <a:endParaRPr kumimoji="0" lang="en-GB" b="0" i="0" u="none" strike="noStrike" kern="1200" cap="none" spc="0" normalizeH="0" baseline="0" noProof="0" dirty="0">
              <a:ln>
                <a:noFill/>
              </a:ln>
              <a:solidFill>
                <a:prstClr val="black"/>
              </a:solidFill>
              <a:effectLst/>
              <a:uLnTx/>
              <a:uFillTx/>
              <a:latin typeface="+mn-lt"/>
              <a:ea typeface="+mn-ea"/>
              <a:cs typeface="+mn-cs"/>
            </a:endParaRPr>
          </a:p>
          <a:p>
            <a:pPr marL="285750" indent="-285750" algn="ctr">
              <a:buFont typeface="Arial" panose="020B0604020202020204" pitchFamily="34" charset="0"/>
              <a:buChar char="•"/>
            </a:pPr>
            <a:endParaRPr lang="en-GB" dirty="0"/>
          </a:p>
        </p:txBody>
      </p:sp>
      <p:pic>
        <p:nvPicPr>
          <p:cNvPr id="9" name="Picture 8">
            <a:extLst>
              <a:ext uri="{FF2B5EF4-FFF2-40B4-BE49-F238E27FC236}">
                <a16:creationId xmlns:a16="http://schemas.microsoft.com/office/drawing/2014/main" id="{0614DFE6-BA2D-1C5B-8839-8D6A3DAE4367}"/>
              </a:ext>
            </a:extLst>
          </p:cNvPr>
          <p:cNvPicPr>
            <a:picLocks noChangeAspect="1"/>
          </p:cNvPicPr>
          <p:nvPr/>
        </p:nvPicPr>
        <p:blipFill>
          <a:blip r:embed="rId3"/>
          <a:stretch>
            <a:fillRect/>
          </a:stretch>
        </p:blipFill>
        <p:spPr>
          <a:xfrm>
            <a:off x="1703688" y="17145"/>
            <a:ext cx="4201676" cy="2689891"/>
          </a:xfrm>
          <a:prstGeom prst="rect">
            <a:avLst/>
          </a:prstGeom>
        </p:spPr>
      </p:pic>
      <p:pic>
        <p:nvPicPr>
          <p:cNvPr id="10" name="Picture 2" descr="Stunning retreat - just the youth hostel tucked into deep ravine and ...">
            <a:extLst>
              <a:ext uri="{FF2B5EF4-FFF2-40B4-BE49-F238E27FC236}">
                <a16:creationId xmlns:a16="http://schemas.microsoft.com/office/drawing/2014/main" id="{1748C62E-888C-8755-BBAE-D15C796CAB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7145"/>
            <a:ext cx="3886200" cy="2685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99821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40232-9FD1-A683-F5F7-245B61F5FEAF}"/>
              </a:ext>
            </a:extLst>
          </p:cNvPr>
          <p:cNvSpPr>
            <a:spLocks noGrp="1"/>
          </p:cNvSpPr>
          <p:nvPr>
            <p:ph type="title"/>
          </p:nvPr>
        </p:nvSpPr>
        <p:spPr>
          <a:xfrm>
            <a:off x="808566" y="82174"/>
            <a:ext cx="10515600" cy="696759"/>
          </a:xfrm>
        </p:spPr>
        <p:txBody>
          <a:bodyPr>
            <a:normAutofit/>
          </a:bodyPr>
          <a:lstStyle/>
          <a:p>
            <a:pPr algn="ctr"/>
            <a:r>
              <a:rPr lang="en-US" sz="2800" b="1" dirty="0"/>
              <a:t>Staying Informed</a:t>
            </a:r>
            <a:endParaRPr lang="en-GB" sz="2800" b="1" dirty="0"/>
          </a:p>
        </p:txBody>
      </p:sp>
      <p:sp>
        <p:nvSpPr>
          <p:cNvPr id="3" name="Content Placeholder 2">
            <a:extLst>
              <a:ext uri="{FF2B5EF4-FFF2-40B4-BE49-F238E27FC236}">
                <a16:creationId xmlns:a16="http://schemas.microsoft.com/office/drawing/2014/main" id="{27B4D929-8338-7575-31A0-D6ADC9C9900D}"/>
              </a:ext>
            </a:extLst>
          </p:cNvPr>
          <p:cNvSpPr>
            <a:spLocks noGrp="1"/>
          </p:cNvSpPr>
          <p:nvPr>
            <p:ph idx="1"/>
          </p:nvPr>
        </p:nvSpPr>
        <p:spPr>
          <a:xfrm>
            <a:off x="397933" y="778933"/>
            <a:ext cx="11336867" cy="5875867"/>
          </a:xfrm>
        </p:spPr>
        <p:txBody>
          <a:bodyPr>
            <a:normAutofit fontScale="92500" lnSpcReduction="10000"/>
          </a:bodyPr>
          <a:lstStyle/>
          <a:p>
            <a:pPr marL="0" indent="0" algn="ctr">
              <a:lnSpc>
                <a:spcPct val="120000"/>
              </a:lnSpc>
              <a:buNone/>
            </a:pPr>
            <a:r>
              <a:rPr lang="en-GB" sz="1400" dirty="0"/>
              <a:t>As well as in person with your child’s class teacher, there are many ways that you can stay in touch and up to date:</a:t>
            </a:r>
          </a:p>
          <a:p>
            <a:pPr marL="0" indent="0" algn="ctr">
              <a:lnSpc>
                <a:spcPct val="120000"/>
              </a:lnSpc>
              <a:buNone/>
            </a:pPr>
            <a:r>
              <a:rPr lang="en-GB" sz="1400" b="1" dirty="0"/>
              <a:t>Letters: </a:t>
            </a:r>
            <a:r>
              <a:rPr lang="en-GB" sz="1400" dirty="0"/>
              <a:t>Letters containing details of any important information or upcoming visits or events are emailed to the necessary parents/carers in a timely manner.</a:t>
            </a:r>
          </a:p>
          <a:p>
            <a:pPr marL="0" indent="0" algn="ctr">
              <a:lnSpc>
                <a:spcPct val="120000"/>
              </a:lnSpc>
              <a:buNone/>
            </a:pPr>
            <a:r>
              <a:rPr lang="en-GB" sz="1400" b="1" dirty="0"/>
              <a:t>Termly ‘Learning Journey’ Documents: </a:t>
            </a:r>
            <a:r>
              <a:rPr lang="en-GB" sz="1400" dirty="0"/>
              <a:t>Each term, you will receive your child’s ‘Learning Journey’ detailing the content knowledge and skills they will be learning across all areas of the curriculum. These will also include the current books that are being shared in school. As a result, you will be able to support your child by talking to them about what they are learning, choosing books to find out more or even going on related family days out.</a:t>
            </a:r>
          </a:p>
          <a:p>
            <a:pPr marL="0" indent="0" algn="ctr">
              <a:lnSpc>
                <a:spcPct val="120000"/>
              </a:lnSpc>
              <a:buNone/>
            </a:pPr>
            <a:r>
              <a:rPr lang="en-GB" sz="1400" b="1" dirty="0"/>
              <a:t>Email: </a:t>
            </a:r>
            <a:r>
              <a:rPr lang="en-GB" sz="1400" dirty="0">
                <a:hlinkClick r:id="rId3"/>
              </a:rPr>
              <a:t>Y4@abbey.notts.sch.uk</a:t>
            </a:r>
            <a:r>
              <a:rPr lang="en-GB" sz="1400" dirty="0"/>
              <a:t> </a:t>
            </a:r>
          </a:p>
          <a:p>
            <a:pPr marL="0" indent="0" algn="ctr">
              <a:lnSpc>
                <a:spcPct val="120000"/>
              </a:lnSpc>
              <a:buNone/>
            </a:pPr>
            <a:r>
              <a:rPr lang="en-GB" sz="1400" b="1" dirty="0"/>
              <a:t> </a:t>
            </a:r>
            <a:r>
              <a:rPr lang="en-GB" sz="1400" dirty="0"/>
              <a:t>You can contact your child’s class teacher via the year group email address. With consideration of their wellbeing, staff are not expected to respond to emails after 5:30pm but will aim to reply within 48 working hours of receipt. </a:t>
            </a:r>
          </a:p>
          <a:p>
            <a:pPr marL="0" indent="0" algn="ctr">
              <a:lnSpc>
                <a:spcPct val="120000"/>
              </a:lnSpc>
              <a:buNone/>
            </a:pPr>
            <a:r>
              <a:rPr lang="en-GB" sz="1400" b="1" dirty="0"/>
              <a:t>School Website: </a:t>
            </a:r>
            <a:r>
              <a:rPr lang="en-GB" sz="1400" dirty="0"/>
              <a:t>Each class has a year group page on the school website under the ‘Children’ tab:</a:t>
            </a:r>
          </a:p>
          <a:p>
            <a:pPr marL="0" indent="0" algn="ctr">
              <a:lnSpc>
                <a:spcPct val="120000"/>
              </a:lnSpc>
              <a:buNone/>
            </a:pPr>
            <a:r>
              <a:rPr lang="en-GB" sz="1400" dirty="0">
                <a:hlinkClick r:id="rId4"/>
              </a:rPr>
              <a:t>https://www.abbeyprimaryschool.co.uk/topic/children</a:t>
            </a:r>
            <a:r>
              <a:rPr lang="en-GB" sz="1400" dirty="0"/>
              <a:t> </a:t>
            </a:r>
          </a:p>
          <a:p>
            <a:pPr marL="0" indent="0" algn="ctr">
              <a:lnSpc>
                <a:spcPct val="120000"/>
              </a:lnSpc>
              <a:buNone/>
            </a:pPr>
            <a:r>
              <a:rPr lang="en-GB" sz="1400" dirty="0"/>
              <a:t>This page is added to regularly with exciting news and photographs so that you can gain valuable insight into your child’s learning.</a:t>
            </a:r>
          </a:p>
          <a:p>
            <a:pPr marL="0" indent="0" algn="ctr">
              <a:lnSpc>
                <a:spcPct val="120000"/>
              </a:lnSpc>
              <a:buNone/>
            </a:pPr>
            <a:r>
              <a:rPr lang="en-GB" sz="1400" b="1" dirty="0"/>
              <a:t>Weekly Newsletter: </a:t>
            </a:r>
            <a:r>
              <a:rPr lang="en-GB" sz="1400" dirty="0"/>
              <a:t>This</a:t>
            </a:r>
            <a:r>
              <a:rPr lang="en-GB" sz="1400" b="1" dirty="0"/>
              <a:t> </a:t>
            </a:r>
            <a:r>
              <a:rPr lang="en-GB" sz="1400" dirty="0"/>
              <a:t>is paperless and is emailed out every Friday and is also available on the school website. </a:t>
            </a:r>
            <a:r>
              <a:rPr lang="en-GB" sz="1400" dirty="0">
                <a:hlinkClick r:id="rId5"/>
              </a:rPr>
              <a:t>https://www.abbeyprimaryschool.co.uk/newsletters/</a:t>
            </a:r>
            <a:endParaRPr lang="en-GB" sz="1400" dirty="0"/>
          </a:p>
          <a:p>
            <a:pPr marL="0" indent="0" algn="ctr">
              <a:lnSpc>
                <a:spcPct val="120000"/>
              </a:lnSpc>
              <a:buNone/>
            </a:pPr>
            <a:r>
              <a:rPr lang="en-GB" sz="1400" dirty="0"/>
              <a:t>This contains information about events that have taken place in school, the children’s learning and all upcoming dates. It also includes information about attendance, staff changes and the weekly dinner menu.</a:t>
            </a:r>
          </a:p>
          <a:p>
            <a:pPr marL="0" indent="0" algn="ctr">
              <a:lnSpc>
                <a:spcPct val="120000"/>
              </a:lnSpc>
              <a:buNone/>
            </a:pPr>
            <a:r>
              <a:rPr lang="en-GB" sz="1400" b="1"/>
              <a:t>Arbor </a:t>
            </a:r>
            <a:r>
              <a:rPr lang="en-GB" sz="1400" b="1" dirty="0"/>
              <a:t>App: </a:t>
            </a:r>
            <a:r>
              <a:rPr lang="en-GB" sz="1400" dirty="0"/>
              <a:t>Contact the school office if you need help to set this up on your phone. Linked to the school’s management information system, this is an excellent way to stay informed as well as to access a wealth of information, including your child’s current contact details, attendance, medical information etc.</a:t>
            </a:r>
          </a:p>
          <a:p>
            <a:pPr marL="0" indent="0" algn="ctr">
              <a:lnSpc>
                <a:spcPct val="120000"/>
              </a:lnSpc>
              <a:buNone/>
            </a:pPr>
            <a:r>
              <a:rPr lang="en-GB" sz="1400" b="1" dirty="0"/>
              <a:t>Meetings: </a:t>
            </a:r>
            <a:r>
              <a:rPr lang="en-GB" sz="1400" dirty="0"/>
              <a:t>Occasionally, prior to important events such as residentials or when there are curriculum updates, you may be invited to attend meetings in school. Your attendance at such events is much appreciated and will also provide you with the opportunity to ask any questions.</a:t>
            </a:r>
          </a:p>
          <a:p>
            <a:pPr marL="0" indent="0" algn="ctr">
              <a:lnSpc>
                <a:spcPct val="120000"/>
              </a:lnSpc>
              <a:buNone/>
            </a:pPr>
            <a:endParaRPr lang="en-GB" sz="2000" dirty="0"/>
          </a:p>
          <a:p>
            <a:pPr marL="0" indent="0" algn="ctr">
              <a:lnSpc>
                <a:spcPct val="100000"/>
              </a:lnSpc>
              <a:buNone/>
            </a:pPr>
            <a:endParaRPr lang="en-GB" sz="1600" dirty="0"/>
          </a:p>
          <a:p>
            <a:pPr marL="0" indent="0" algn="ctr">
              <a:lnSpc>
                <a:spcPct val="100000"/>
              </a:lnSpc>
              <a:buNone/>
            </a:pPr>
            <a:endParaRPr lang="en-GB" sz="2000" dirty="0"/>
          </a:p>
          <a:p>
            <a:pPr marL="0" indent="0" algn="ctr">
              <a:lnSpc>
                <a:spcPct val="100000"/>
              </a:lnSpc>
              <a:buNone/>
            </a:pPr>
            <a:endParaRPr lang="en-GB" sz="2000" dirty="0"/>
          </a:p>
          <a:p>
            <a:pPr marL="0" indent="0" algn="ctr">
              <a:lnSpc>
                <a:spcPct val="100000"/>
              </a:lnSpc>
              <a:buNone/>
            </a:pPr>
            <a:endParaRPr lang="en-GB" sz="2000" dirty="0"/>
          </a:p>
          <a:p>
            <a:pPr marL="0" indent="0">
              <a:lnSpc>
                <a:spcPct val="160000"/>
              </a:lnSpc>
              <a:buNone/>
            </a:pPr>
            <a:endParaRPr lang="en-GB" sz="2000" dirty="0"/>
          </a:p>
          <a:p>
            <a:endParaRPr lang="en-GB" dirty="0"/>
          </a:p>
        </p:txBody>
      </p:sp>
    </p:spTree>
    <p:extLst>
      <p:ext uri="{BB962C8B-B14F-4D97-AF65-F5344CB8AC3E}">
        <p14:creationId xmlns:p14="http://schemas.microsoft.com/office/powerpoint/2010/main" val="4709549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5D008-181D-FE1D-5AC8-B204A8F50EDA}"/>
              </a:ext>
            </a:extLst>
          </p:cNvPr>
          <p:cNvSpPr>
            <a:spLocks noGrp="1"/>
          </p:cNvSpPr>
          <p:nvPr>
            <p:ph type="title"/>
          </p:nvPr>
        </p:nvSpPr>
        <p:spPr>
          <a:xfrm>
            <a:off x="628867" y="581484"/>
            <a:ext cx="10363199" cy="676275"/>
          </a:xfrm>
        </p:spPr>
        <p:txBody>
          <a:bodyPr>
            <a:normAutofit/>
          </a:bodyPr>
          <a:lstStyle/>
          <a:p>
            <a:pPr algn="ctr"/>
            <a:r>
              <a:rPr lang="en-US" sz="2800" b="1" dirty="0"/>
              <a:t>Parents’ Evenings and Progress Updates</a:t>
            </a:r>
            <a:endParaRPr lang="en-GB" sz="2800" b="1" dirty="0"/>
          </a:p>
        </p:txBody>
      </p:sp>
      <p:sp>
        <p:nvSpPr>
          <p:cNvPr id="3" name="Content Placeholder 2">
            <a:extLst>
              <a:ext uri="{FF2B5EF4-FFF2-40B4-BE49-F238E27FC236}">
                <a16:creationId xmlns:a16="http://schemas.microsoft.com/office/drawing/2014/main" id="{88D33D8F-52CC-84DA-51D3-7DFB5F439436}"/>
              </a:ext>
            </a:extLst>
          </p:cNvPr>
          <p:cNvSpPr>
            <a:spLocks noGrp="1"/>
          </p:cNvSpPr>
          <p:nvPr>
            <p:ph idx="1"/>
          </p:nvPr>
        </p:nvSpPr>
        <p:spPr>
          <a:xfrm>
            <a:off x="776749" y="1614862"/>
            <a:ext cx="10555748" cy="4687388"/>
          </a:xfrm>
        </p:spPr>
        <p:txBody>
          <a:bodyPr>
            <a:normAutofit/>
          </a:bodyPr>
          <a:lstStyle/>
          <a:p>
            <a:pPr>
              <a:lnSpc>
                <a:spcPct val="100000"/>
              </a:lnSpc>
            </a:pPr>
            <a:r>
              <a:rPr lang="en-GB" sz="1800" dirty="0">
                <a:latin typeface="+mj-lt"/>
              </a:rPr>
              <a:t>You will be invited to two parents’ evenings – one in </a:t>
            </a:r>
            <a:r>
              <a:rPr lang="en-GB" sz="1800" b="1" dirty="0">
                <a:latin typeface="+mj-lt"/>
              </a:rPr>
              <a:t>October</a:t>
            </a:r>
            <a:r>
              <a:rPr lang="en-GB" sz="1800" dirty="0">
                <a:latin typeface="+mj-lt"/>
              </a:rPr>
              <a:t> and one </a:t>
            </a:r>
            <a:r>
              <a:rPr lang="en-GB" sz="1800">
                <a:latin typeface="+mj-lt"/>
              </a:rPr>
              <a:t>in </a:t>
            </a:r>
            <a:r>
              <a:rPr lang="en-GB" sz="1800" b="1">
                <a:latin typeface="+mj-lt"/>
              </a:rPr>
              <a:t>February</a:t>
            </a:r>
            <a:r>
              <a:rPr lang="en-GB" sz="1800">
                <a:latin typeface="+mj-lt"/>
              </a:rPr>
              <a:t>. </a:t>
            </a:r>
            <a:r>
              <a:rPr lang="en-GB" sz="1800" dirty="0">
                <a:latin typeface="+mj-lt"/>
              </a:rPr>
              <a:t>During these, you will have the opportunity to discuss your child’s progress with their class teacher. </a:t>
            </a:r>
          </a:p>
          <a:p>
            <a:pPr>
              <a:lnSpc>
                <a:spcPct val="100000"/>
              </a:lnSpc>
            </a:pPr>
            <a:r>
              <a:rPr lang="en-GB" sz="1800" dirty="0">
                <a:latin typeface="+mj-lt"/>
              </a:rPr>
              <a:t>Each term, there will be a ‘Celebration of Learning’ where you will be invited to visit your child’s classroom at the end of the school day to spend time with them looking at their books and sharing in their success.</a:t>
            </a:r>
          </a:p>
          <a:p>
            <a:pPr>
              <a:lnSpc>
                <a:spcPct val="100000"/>
              </a:lnSpc>
            </a:pPr>
            <a:r>
              <a:rPr lang="en-GB" sz="1800" dirty="0">
                <a:latin typeface="+mj-lt"/>
              </a:rPr>
              <a:t>You will receive a written report at the end of the school year, sharing your child’s progress. This will be sent to you via email to save paper.</a:t>
            </a:r>
          </a:p>
          <a:p>
            <a:pPr>
              <a:lnSpc>
                <a:spcPct val="100000"/>
              </a:lnSpc>
            </a:pPr>
            <a:r>
              <a:rPr lang="en-GB" sz="1800" dirty="0">
                <a:latin typeface="+mj-lt"/>
              </a:rPr>
              <a:t>Pupils can also earn ‘Curriculum Awards’ for a range of subjects across the curriculum. These certificates are presented during assembly and will be brought home to share with you.</a:t>
            </a:r>
          </a:p>
          <a:p>
            <a:pPr>
              <a:lnSpc>
                <a:spcPct val="100000"/>
              </a:lnSpc>
            </a:pPr>
            <a:r>
              <a:rPr lang="en-GB" sz="1800" dirty="0">
                <a:latin typeface="+mj-lt"/>
              </a:rPr>
              <a:t>‘Star Award’ assemblies reward children for their personal, emotional and social contributions to school life. These certificates are presented during assembly and will be brought home to share with you.</a:t>
            </a:r>
          </a:p>
          <a:p>
            <a:pPr marL="0" indent="0">
              <a:lnSpc>
                <a:spcPct val="100000"/>
              </a:lnSpc>
              <a:buNone/>
            </a:pPr>
            <a:endParaRPr lang="en-GB" sz="1800" dirty="0">
              <a:latin typeface="+mj-lt"/>
            </a:endParaRPr>
          </a:p>
          <a:p>
            <a:pPr marL="0" indent="0">
              <a:lnSpc>
                <a:spcPct val="100000"/>
              </a:lnSpc>
              <a:buNone/>
            </a:pPr>
            <a:r>
              <a:rPr lang="en-GB" sz="1800" dirty="0">
                <a:latin typeface="+mj-lt"/>
              </a:rPr>
              <a:t>If you have any concerns at any other point during the year, please contact your child’s teacher to discuss the issue as soon as possible so that we can provide support and overcome these at the earliest opportunity. </a:t>
            </a:r>
          </a:p>
          <a:p>
            <a:pPr>
              <a:lnSpc>
                <a:spcPct val="100000"/>
              </a:lnSpc>
            </a:pPr>
            <a:endParaRPr lang="en-GB" sz="1800" dirty="0">
              <a:latin typeface="+mj-lt"/>
            </a:endParaRPr>
          </a:p>
          <a:p>
            <a:pPr marL="0" indent="0">
              <a:buNone/>
            </a:pPr>
            <a:endParaRPr lang="en-GB" dirty="0"/>
          </a:p>
        </p:txBody>
      </p:sp>
      <p:pic>
        <p:nvPicPr>
          <p:cNvPr id="5" name="Picture 4" descr="A yellow post-it note with a red push pin attached to it&#10;&#10;Description automatically generated">
            <a:extLst>
              <a:ext uri="{FF2B5EF4-FFF2-40B4-BE49-F238E27FC236}">
                <a16:creationId xmlns:a16="http://schemas.microsoft.com/office/drawing/2014/main" id="{E59AB51E-0261-B6E0-9AB1-0CCB2355FF8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248057" y="88911"/>
            <a:ext cx="1488019" cy="1488019"/>
          </a:xfrm>
          <a:prstGeom prst="rect">
            <a:avLst/>
          </a:prstGeom>
        </p:spPr>
      </p:pic>
    </p:spTree>
    <p:extLst>
      <p:ext uri="{BB962C8B-B14F-4D97-AF65-F5344CB8AC3E}">
        <p14:creationId xmlns:p14="http://schemas.microsoft.com/office/powerpoint/2010/main" val="21171163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thank you sign with flowers&#10;&#10;Description automatically generated">
            <a:extLst>
              <a:ext uri="{FF2B5EF4-FFF2-40B4-BE49-F238E27FC236}">
                <a16:creationId xmlns:a16="http://schemas.microsoft.com/office/drawing/2014/main" id="{F3B4284A-2400-8597-E5CE-91D8875ED8A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3769" b="1"/>
          <a:stretch/>
        </p:blipFill>
        <p:spPr>
          <a:xfrm>
            <a:off x="2522356"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FB83437-7604-C9A0-89AD-FBEA38AB74E0}"/>
              </a:ext>
            </a:extLst>
          </p:cNvPr>
          <p:cNvSpPr>
            <a:spLocks noGrp="1"/>
          </p:cNvSpPr>
          <p:nvPr>
            <p:ph idx="1"/>
          </p:nvPr>
        </p:nvSpPr>
        <p:spPr>
          <a:xfrm>
            <a:off x="210301" y="1485116"/>
            <a:ext cx="3822189" cy="3742762"/>
          </a:xfrm>
        </p:spPr>
        <p:txBody>
          <a:bodyPr>
            <a:normAutofit fontScale="77500" lnSpcReduction="20000"/>
          </a:bodyPr>
          <a:lstStyle/>
          <a:p>
            <a:pPr marL="0" indent="0">
              <a:buNone/>
            </a:pPr>
            <a:endParaRPr kumimoji="0" lang="en-US" sz="2000" b="0" i="0" u="none" strike="noStrike" kern="1200" cap="none" spc="0" normalizeH="0" baseline="0" noProof="0" dirty="0">
              <a:ln>
                <a:noFill/>
              </a:ln>
              <a:effectLst/>
              <a:uLnTx/>
              <a:uFillTx/>
              <a:ea typeface="+mj-ea"/>
              <a:cs typeface="+mj-cs"/>
            </a:endParaRPr>
          </a:p>
          <a:p>
            <a:pPr marL="0" indent="0" algn="ctr">
              <a:buNone/>
            </a:pPr>
            <a:br>
              <a:rPr kumimoji="0" lang="en-US" sz="2000" b="0" i="0" u="none" strike="noStrike" kern="1200" cap="none" spc="0" normalizeH="0" baseline="0" noProof="0" dirty="0">
                <a:ln>
                  <a:noFill/>
                </a:ln>
                <a:effectLst/>
                <a:uLnTx/>
                <a:uFillTx/>
                <a:ea typeface="+mj-ea"/>
                <a:cs typeface="+mj-cs"/>
              </a:rPr>
            </a:br>
            <a:br>
              <a:rPr kumimoji="0" lang="en-US" b="0" i="0" u="none" strike="noStrike" kern="1200" cap="none" spc="0" normalizeH="0" baseline="0" noProof="0" dirty="0">
                <a:ln>
                  <a:noFill/>
                </a:ln>
                <a:effectLst/>
                <a:uLnTx/>
                <a:uFillTx/>
                <a:ea typeface="+mj-ea"/>
                <a:cs typeface="+mj-cs"/>
              </a:rPr>
            </a:br>
            <a:r>
              <a:rPr kumimoji="0" lang="en-US" b="0" i="0" u="none" strike="noStrike" kern="1200" cap="none" spc="0" normalizeH="0" baseline="0" noProof="0" dirty="0">
                <a:ln>
                  <a:noFill/>
                </a:ln>
                <a:effectLst/>
                <a:uLnTx/>
                <a:uFillTx/>
                <a:ea typeface="+mj-ea"/>
                <a:cs typeface="+mj-cs"/>
              </a:rPr>
              <a:t>If you have any further questions, please contact us via the year group email address or catch us in person at the end of the school day.</a:t>
            </a:r>
          </a:p>
          <a:p>
            <a:pPr marL="0" indent="0" algn="ctr">
              <a:buNone/>
            </a:pPr>
            <a:endParaRPr lang="en-US" dirty="0">
              <a:ea typeface="+mj-ea"/>
              <a:cs typeface="+mj-cs"/>
            </a:endParaRPr>
          </a:p>
          <a:p>
            <a:pPr marL="0" indent="0" algn="ctr">
              <a:buNone/>
            </a:pPr>
            <a:r>
              <a:rPr kumimoji="0" lang="en-US" b="0" i="0" u="none" strike="noStrike" kern="1200" cap="none" spc="0" normalizeH="0" baseline="0" noProof="0" dirty="0">
                <a:ln>
                  <a:noFill/>
                </a:ln>
                <a:effectLst/>
                <a:uLnTx/>
                <a:uFillTx/>
                <a:ea typeface="+mj-ea"/>
                <a:cs typeface="+mj-cs"/>
              </a:rPr>
              <a:t>The class teacher is your first point of contact in the first instance should any issues or concerns arise.</a:t>
            </a:r>
          </a:p>
          <a:p>
            <a:pPr marL="0" indent="0" algn="ctr">
              <a:buNone/>
            </a:pPr>
            <a:endParaRPr lang="en-US" sz="2000" dirty="0">
              <a:ea typeface="+mj-ea"/>
              <a:cs typeface="+mj-cs"/>
            </a:endParaRPr>
          </a:p>
          <a:p>
            <a:pPr marL="0" indent="0" algn="ctr">
              <a:buNone/>
            </a:pPr>
            <a:endParaRPr lang="en-GB" sz="2000" dirty="0"/>
          </a:p>
        </p:txBody>
      </p:sp>
      <p:sp>
        <p:nvSpPr>
          <p:cNvPr id="6" name="TextBox 5">
            <a:extLst>
              <a:ext uri="{FF2B5EF4-FFF2-40B4-BE49-F238E27FC236}">
                <a16:creationId xmlns:a16="http://schemas.microsoft.com/office/drawing/2014/main" id="{C611F106-569C-6470-2527-93173FAEF2FF}"/>
              </a:ext>
            </a:extLst>
          </p:cNvPr>
          <p:cNvSpPr txBox="1"/>
          <p:nvPr/>
        </p:nvSpPr>
        <p:spPr>
          <a:xfrm>
            <a:off x="9581988" y="6657945"/>
            <a:ext cx="2610010"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pythagoreionip.blogspot.com/2014/12/">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27562517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C0B683066A5234E945505B6CE55EFF4" ma:contentTypeVersion="13" ma:contentTypeDescription="Create a new document." ma:contentTypeScope="" ma:versionID="8f6ff2141b26931dd80e6e695e365243">
  <xsd:schema xmlns:xsd="http://www.w3.org/2001/XMLSchema" xmlns:xs="http://www.w3.org/2001/XMLSchema" xmlns:p="http://schemas.microsoft.com/office/2006/metadata/properties" xmlns:ns2="6b59e6e9-893c-45fe-89a8-06ed2632af57" xmlns:ns3="c2435d2e-84b3-48f9-8c2a-f3847f87fc8b" targetNamespace="http://schemas.microsoft.com/office/2006/metadata/properties" ma:root="true" ma:fieldsID="3e80edeb7ee5d252a69669f23e9e0018" ns2:_="" ns3:_="">
    <xsd:import namespace="6b59e6e9-893c-45fe-89a8-06ed2632af57"/>
    <xsd:import namespace="c2435d2e-84b3-48f9-8c2a-f3847f87fc8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b59e6e9-893c-45fe-89a8-06ed2632af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64482e6b-7eca-4398-9114-c985dc58ef36"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2435d2e-84b3-48f9-8c2a-f3847f87fc8b"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3e95a4cd-67c7-4b63-b9ad-08176a1f0c54}" ma:internalName="TaxCatchAll" ma:showField="CatchAllData" ma:web="c2435d2e-84b3-48f9-8c2a-f3847f87fc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2435d2e-84b3-48f9-8c2a-f3847f87fc8b" xsi:nil="true"/>
    <lcf76f155ced4ddcb4097134ff3c332f xmlns="6b59e6e9-893c-45fe-89a8-06ed2632af5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CD07059-7B4E-451C-8FD9-3DB1158F89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b59e6e9-893c-45fe-89a8-06ed2632af57"/>
    <ds:schemaRef ds:uri="c2435d2e-84b3-48f9-8c2a-f3847f87fc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156A340-42DE-4541-B5A9-7EB07977F6A5}">
  <ds:schemaRefs>
    <ds:schemaRef ds:uri="http://schemas.microsoft.com/sharepoint/v3/contenttype/forms"/>
  </ds:schemaRefs>
</ds:datastoreItem>
</file>

<file path=customXml/itemProps3.xml><?xml version="1.0" encoding="utf-8"?>
<ds:datastoreItem xmlns:ds="http://schemas.openxmlformats.org/officeDocument/2006/customXml" ds:itemID="{C26D4E15-BFCB-4D29-80A8-444317FF948A}">
  <ds:schemaRefs>
    <ds:schemaRef ds:uri="http://schemas.microsoft.com/office/2006/metadata/properties"/>
    <ds:schemaRef ds:uri="http://schemas.microsoft.com/office/infopath/2007/PartnerControls"/>
    <ds:schemaRef ds:uri="c2435d2e-84b3-48f9-8c2a-f3847f87fc8b"/>
    <ds:schemaRef ds:uri="6b59e6e9-893c-45fe-89a8-06ed2632af57"/>
  </ds:schemaRefs>
</ds:datastoreItem>
</file>

<file path=docProps/app.xml><?xml version="1.0" encoding="utf-8"?>
<Properties xmlns="http://schemas.openxmlformats.org/officeDocument/2006/extended-properties" xmlns:vt="http://schemas.openxmlformats.org/officeDocument/2006/docPropsVTypes">
  <TotalTime>1114</TotalTime>
  <Words>3461</Words>
  <Application>Microsoft Office PowerPoint</Application>
  <PresentationFormat>Widescreen</PresentationFormat>
  <Paragraphs>313</Paragraphs>
  <Slides>22</Slides>
  <Notes>22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Aptos</vt:lpstr>
      <vt:lpstr>Aptos Display</vt:lpstr>
      <vt:lpstr>Arial</vt:lpstr>
      <vt:lpstr>Lato</vt:lpstr>
      <vt:lpstr>Linkpen 1a Print</vt:lpstr>
      <vt:lpstr>Symbol</vt:lpstr>
      <vt:lpstr>Times New Roman</vt:lpstr>
      <vt:lpstr>Wingdings</vt:lpstr>
      <vt:lpstr>Office Theme</vt:lpstr>
      <vt:lpstr>PowerPoint Presentation</vt:lpstr>
      <vt:lpstr>PowerPoint Presentation</vt:lpstr>
      <vt:lpstr>Behaviour Expectations and School Rules</vt:lpstr>
      <vt:lpstr>Attendance and Punctuality</vt:lpstr>
      <vt:lpstr>Child Illness and Administration of Medication</vt:lpstr>
      <vt:lpstr>PowerPoint Presentation</vt:lpstr>
      <vt:lpstr>School Uniform</vt:lpstr>
      <vt:lpstr>PE Kit and Information</vt:lpstr>
      <vt:lpstr>The following are not allowed:</vt:lpstr>
      <vt:lpstr>Abbey’s School Values</vt:lpstr>
      <vt:lpstr>Lunch and Snacks</vt:lpstr>
      <vt:lpstr>Daily Routines</vt:lpstr>
      <vt:lpstr>Year 4 Weekly Timetable</vt:lpstr>
      <vt:lpstr>Reading for Progress and Pleasure</vt:lpstr>
      <vt:lpstr>Learning with Parents </vt:lpstr>
      <vt:lpstr>Year 4 Weekly Homework Expectations</vt:lpstr>
      <vt:lpstr>PowerPoint Presentation</vt:lpstr>
      <vt:lpstr>PowerPoint Presentation</vt:lpstr>
      <vt:lpstr>PowerPoint Presentation</vt:lpstr>
      <vt:lpstr>Staying Informed</vt:lpstr>
      <vt:lpstr>Parents’ Evenings and Progress Updates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Nicola Green</dc:creator>
  <cp:lastModifiedBy>Katie Marriott</cp:lastModifiedBy>
  <cp:revision>65</cp:revision>
  <cp:lastPrinted>2024-09-09T11:24:38Z</cp:lastPrinted>
  <dcterms:created xsi:type="dcterms:W3CDTF">2024-09-04T20:19:27Z</dcterms:created>
  <dcterms:modified xsi:type="dcterms:W3CDTF">2026-09-17T12:06:32Z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0x0101000C0B683066A5234E945505B6CE55EFF4</vt:lpwstr>
  </property>
  <property fmtid="{D5CDD505-2E9C-101B-9397-08002B2CF9AE}" pid="3" name="Order">
    <vt:r8>5323200</vt:r8>
  </property>
  <property fmtid="{D5CDD505-2E9C-101B-9397-08002B2CF9AE}" pid="4" name="MediaServiceImageTags">
    <vt:lpwstr/>
  </property>
</Properties>
</file>